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27"/>
  </p:notesMasterIdLst>
  <p:sldIdLst>
    <p:sldId id="256" r:id="rId2"/>
    <p:sldId id="262" r:id="rId3"/>
    <p:sldId id="265" r:id="rId4"/>
    <p:sldId id="287" r:id="rId5"/>
    <p:sldId id="266" r:id="rId6"/>
    <p:sldId id="288" r:id="rId7"/>
    <p:sldId id="289" r:id="rId8"/>
    <p:sldId id="290" r:id="rId9"/>
    <p:sldId id="276" r:id="rId10"/>
    <p:sldId id="257" r:id="rId11"/>
    <p:sldId id="274" r:id="rId12"/>
    <p:sldId id="264" r:id="rId13"/>
    <p:sldId id="263" r:id="rId14"/>
    <p:sldId id="281" r:id="rId15"/>
    <p:sldId id="291" r:id="rId16"/>
    <p:sldId id="292" r:id="rId17"/>
    <p:sldId id="283" r:id="rId18"/>
    <p:sldId id="284" r:id="rId19"/>
    <p:sldId id="278" r:id="rId20"/>
    <p:sldId id="294" r:id="rId21"/>
    <p:sldId id="295" r:id="rId22"/>
    <p:sldId id="296" r:id="rId23"/>
    <p:sldId id="285" r:id="rId24"/>
    <p:sldId id="297" r:id="rId25"/>
    <p:sldId id="261" r:id="rId26"/>
  </p:sldIdLst>
  <p:sldSz cx="17340263"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y Claydon" initials="JC" lastIdx="7" clrIdx="0">
    <p:extLst>
      <p:ext uri="{19B8F6BF-5375-455C-9EA6-DF929625EA0E}">
        <p15:presenceInfo xmlns:p15="http://schemas.microsoft.com/office/powerpoint/2012/main" userId="66d05345f3819d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B297"/>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CAD2E8"/>
          </a:solidFill>
        </a:fill>
      </a:tcStyle>
    </a:wholeTbl>
    <a:band2H>
      <a:tcTxStyle/>
      <a:tcStyle>
        <a:tcBdr/>
        <a:fill>
          <a:solidFill>
            <a:srgbClr val="E6EAF4"/>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Row>
  </a:tblStyle>
  <a:tblStyle styleId="{C7B018BB-80A7-4F77-B60F-C8B233D01FF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F2E7CB"/>
          </a:solidFill>
        </a:fill>
      </a:tcStyle>
    </a:wholeTbl>
    <a:band2H>
      <a:tcTxStyle/>
      <a:tcStyle>
        <a:tcBdr/>
        <a:fill>
          <a:solidFill>
            <a:srgbClr val="F8F4E7"/>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Row>
  </a:tblStyle>
  <a:tblStyle styleId="{EEE7283C-3CF3-47DC-8721-378D4A62B22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D5CDDE"/>
          </a:solidFill>
        </a:fill>
      </a:tcStyle>
    </a:wholeTbl>
    <a:band2H>
      <a:tcTxStyle/>
      <a:tcStyle>
        <a:tcBdr/>
        <a:fill>
          <a:solidFill>
            <a:srgbClr val="EBE8E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Row>
  </a:tblStyle>
  <a:tblStyle styleId="{CF821DB8-F4EB-4A41-A1BA-3FCAFE7338EE}" styleName="">
    <a:tblBg/>
    <a:wholeTbl>
      <a:tcTxStyle b="off"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0F0F0"/>
          </a:solidFill>
        </a:fill>
      </a:tcStyle>
    </a:wholeTbl>
    <a:band2H>
      <a:tcTxStyle/>
      <a:tcStyle>
        <a:tcBdr/>
        <a:fill>
          <a:solidFill>
            <a:srgbClr val="00A585"/>
          </a:solidFill>
        </a:fill>
      </a:tcStyle>
    </a:band2H>
    <a:firstCol>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508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rgbClr val="00A585"/>
          </a:solidFill>
        </a:fill>
      </a:tcStyle>
    </a:lastRow>
    <a:firstRow>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254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E0E0E0"/>
          </a:solidFill>
        </a:fill>
      </a:tcStyle>
    </a:wholeTbl>
    <a:band2H>
      <a:tcTxStyle/>
      <a:tcStyle>
        <a:tcBdr/>
        <a:fill>
          <a:solidFill>
            <a:srgbClr val="F0F0F0"/>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Row>
  </a:tblStyle>
  <a:tblStyle styleId="{2708684C-4D16-4618-839F-0558EEFCDFE6}" styleName="">
    <a:tblBg/>
    <a:wholeTbl>
      <a:tcTxStyle b="off"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wholeTbl>
    <a:band2H>
      <a:tcTxStyle/>
      <a:tcStyle>
        <a:tcBdr/>
        <a:fill>
          <a:solidFill>
            <a:srgbClr val="FFFFF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508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254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13" autoAdjust="0"/>
    <p:restoredTop sz="67844" autoAdjust="0"/>
  </p:normalViewPr>
  <p:slideViewPr>
    <p:cSldViewPr snapToGrid="0">
      <p:cViewPr varScale="1">
        <p:scale>
          <a:sx n="50" d="100"/>
          <a:sy n="50" d="100"/>
        </p:scale>
        <p:origin x="1536" y="72"/>
      </p:cViewPr>
      <p:guideLst/>
    </p:cSldViewPr>
  </p:slideViewPr>
  <p:outlineViewPr>
    <p:cViewPr>
      <p:scale>
        <a:sx n="33" d="100"/>
        <a:sy n="33" d="100"/>
      </p:scale>
      <p:origin x="0" y="-907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youtube.com/watch?v=kP3NaepKGNE"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1400" dirty="0"/>
              <a:t>Note this session can stand alone as an introduction to cash-based assistance (CBA).</a:t>
            </a:r>
          </a:p>
          <a:p>
            <a:pPr marL="0" marR="0" lvl="0" indent="0" defTabSz="457200" eaLnBrk="1" fontAlgn="auto" latinLnBrk="0" hangingPunct="1">
              <a:lnSpc>
                <a:spcPct val="117999"/>
              </a:lnSpc>
              <a:spcBef>
                <a:spcPts val="0"/>
              </a:spcBef>
              <a:spcAft>
                <a:spcPts val="0"/>
              </a:spcAft>
              <a:buClrTx/>
              <a:buSzTx/>
              <a:buFontTx/>
              <a:buNone/>
              <a:tabLst/>
              <a:defRPr/>
            </a:pPr>
            <a:endParaRPr lang="en-US" sz="1400" dirty="0"/>
          </a:p>
          <a:p>
            <a:pPr marL="0" marR="0" lvl="0" indent="0" defTabSz="457200" eaLnBrk="1" fontAlgn="auto" latinLnBrk="0" hangingPunct="1">
              <a:lnSpc>
                <a:spcPct val="117999"/>
              </a:lnSpc>
              <a:spcBef>
                <a:spcPts val="0"/>
              </a:spcBef>
              <a:spcAft>
                <a:spcPts val="0"/>
              </a:spcAft>
              <a:buClrTx/>
              <a:buSzTx/>
              <a:buFontTx/>
              <a:buNone/>
              <a:tabLst/>
              <a:defRPr/>
            </a:pPr>
            <a:r>
              <a:rPr lang="en-US" sz="1400" dirty="0"/>
              <a:t>Mention, from the very beginning, that in CBA the potential for abuse and misuse of resources can be great, if proper measures are not put in place. This can go far beyond simple theft or diversion, as at its worst it can create a context in which Sexual Exploitation and Abuse (SEA) occurs.</a:t>
            </a:r>
          </a:p>
          <a:p>
            <a:endParaRPr lang="en-US" sz="1400" dirty="0"/>
          </a:p>
          <a:p>
            <a:r>
              <a:rPr lang="en-US" sz="1400" b="1" dirty="0"/>
              <a:t>NOTE</a:t>
            </a:r>
            <a:r>
              <a:rPr lang="en-US" sz="1400" dirty="0"/>
              <a:t>: The Food Security section of the 2011 Sphere Handbook included standards for “access to markets” and “SCM”, and a sub-section, “cash and voucher transfers”. In the 2018 edition, these themes are presented in a new “Delivering assistance through markets” appendix to the “What is Sphere?” chapter. This </a:t>
            </a:r>
            <a:r>
              <a:rPr lang="en-GB" sz="1400" dirty="0"/>
              <a:t>update recognises that guidance on cash and voucher transfers, supply SCM and markets applies to all sectors, not just food security.</a:t>
            </a:r>
            <a:endParaRPr lang="en-US" sz="1400" dirty="0"/>
          </a:p>
        </p:txBody>
      </p:sp>
    </p:spTree>
    <p:extLst>
      <p:ext uri="{BB962C8B-B14F-4D97-AF65-F5344CB8AC3E}">
        <p14:creationId xmlns:p14="http://schemas.microsoft.com/office/powerpoint/2010/main" val="39363007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Explain that the acronyms used in the illustration are as follows: </a:t>
            </a:r>
            <a:r>
              <a:rPr lang="en-GB" sz="1400" b="1" noProof="0" dirty="0"/>
              <a:t>CBIs</a:t>
            </a:r>
            <a:r>
              <a:rPr lang="en-GB" sz="1400" noProof="0" dirty="0"/>
              <a:t> are cash based interventions. </a:t>
            </a:r>
            <a:r>
              <a:rPr lang="en-GB" sz="1400" b="1" noProof="0" dirty="0"/>
              <a:t>CRIs</a:t>
            </a:r>
            <a:r>
              <a:rPr lang="en-GB" sz="1400" noProof="0" dirty="0"/>
              <a:t> are core relief items and </a:t>
            </a:r>
            <a:r>
              <a:rPr lang="en-GB" sz="1400" b="1" noProof="0" dirty="0"/>
              <a:t>NFIs</a:t>
            </a:r>
            <a:r>
              <a:rPr lang="en-GB" sz="1400" noProof="0" dirty="0"/>
              <a:t> are non-food items (both cover items such as tarps, jerrycans, and blankets) and are different terms used by different organisations.</a:t>
            </a:r>
          </a:p>
          <a:p>
            <a:endParaRPr lang="en-GB" sz="1400" noProof="0" dirty="0"/>
          </a:p>
          <a:p>
            <a:r>
              <a:rPr lang="en-GB" sz="1400" noProof="0" dirty="0"/>
              <a:t>Explain that in situations where it is found that initiating a CBA programme would:</a:t>
            </a:r>
          </a:p>
          <a:p>
            <a:pPr marL="342900" indent="-342900">
              <a:buFont typeface="+mj-lt"/>
              <a:buAutoNum type="alphaLcParenR"/>
            </a:pPr>
            <a:r>
              <a:rPr lang="en-GB" sz="1400" noProof="0" dirty="0"/>
              <a:t>be disruptive to the markets; or</a:t>
            </a:r>
          </a:p>
          <a:p>
            <a:pPr marL="342900" indent="-342900">
              <a:buFont typeface="+mj-lt"/>
              <a:buAutoNum type="alphaLcParenR"/>
            </a:pPr>
            <a:r>
              <a:rPr lang="en-GB" sz="1400" noProof="0" dirty="0"/>
              <a:t>likely to cause a disparity between the population you are serving and the host community (so as to negatively affect the host community and prevent them from meeting their needs),</a:t>
            </a:r>
          </a:p>
          <a:p>
            <a:pPr marL="0" indent="0">
              <a:buNone/>
            </a:pPr>
            <a:r>
              <a:rPr lang="en-GB" sz="1400" noProof="0" dirty="0"/>
              <a:t>then a CBA programme is considered inappropriate.</a:t>
            </a:r>
          </a:p>
          <a:p>
            <a:pPr marL="0" indent="0">
              <a:buNone/>
            </a:pPr>
            <a:endParaRPr lang="en-GB" sz="1400" noProof="0" dirty="0"/>
          </a:p>
          <a:p>
            <a:pPr marL="0" indent="0">
              <a:buNone/>
            </a:pPr>
            <a:r>
              <a:rPr lang="en-GB" sz="1400" noProof="0" dirty="0"/>
              <a:t>Note clear links to Humanitarian Charter paragraph 9 (unintended adverse effects), Protection Principle commitment 1 (avoid exposing to further harm) and Core Humanitarian Standard commitment 3 (avoids negative effects).</a:t>
            </a:r>
          </a:p>
        </p:txBody>
      </p:sp>
    </p:spTree>
    <p:extLst>
      <p:ext uri="{BB962C8B-B14F-4D97-AF65-F5344CB8AC3E}">
        <p14:creationId xmlns:p14="http://schemas.microsoft.com/office/powerpoint/2010/main" val="4795417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Let the group know that:</a:t>
            </a:r>
          </a:p>
          <a:p>
            <a:pPr marL="342900" lvl="0" indent="-342900">
              <a:buFont typeface="Arial" panose="020B0604020202020204" pitchFamily="34" charset="0"/>
              <a:buChar char="•"/>
            </a:pPr>
            <a:r>
              <a:rPr lang="en-GB" sz="1400" dirty="0">
                <a:effectLst/>
                <a:latin typeface="+mn-lt"/>
                <a:ea typeface="+mn-ea"/>
                <a:cs typeface="+mn-cs"/>
                <a:sym typeface="Helvetica Neue"/>
              </a:rPr>
              <a:t>they will need to analyse needs and capacities to identify priorities, then analyse different ways to respond and meet those needs; and</a:t>
            </a:r>
            <a:endParaRPr lang="en-US" sz="1400" dirty="0">
              <a:effectLst/>
              <a:latin typeface="+mn-lt"/>
              <a:ea typeface="+mn-ea"/>
              <a:cs typeface="+mn-cs"/>
              <a:sym typeface="Helvetica Neue"/>
            </a:endParaRPr>
          </a:p>
          <a:p>
            <a:pPr marL="342900" lvl="0" indent="-342900">
              <a:buFont typeface="Arial" panose="020B0604020202020204" pitchFamily="34" charset="0"/>
              <a:buChar char="•"/>
            </a:pPr>
            <a:r>
              <a:rPr lang="en-GB" sz="1400" dirty="0">
                <a:effectLst/>
                <a:latin typeface="+mn-lt"/>
                <a:ea typeface="+mn-ea"/>
                <a:cs typeface="+mn-cs"/>
                <a:sym typeface="Helvetica Neue"/>
              </a:rPr>
              <a:t>response analysis should ensure that operational, programmatic, and contextual risks and opportunities are systematically considered when determining how assistance will be provided. </a:t>
            </a:r>
            <a:endParaRPr lang="en-US" sz="1400" dirty="0">
              <a:effectLst/>
              <a:latin typeface="+mn-lt"/>
              <a:ea typeface="+mn-ea"/>
              <a:cs typeface="+mn-cs"/>
              <a:sym typeface="Helvetica Neue"/>
            </a:endParaRPr>
          </a:p>
          <a:p>
            <a:endParaRPr lang="en-US" sz="1400" dirty="0"/>
          </a:p>
        </p:txBody>
      </p:sp>
    </p:spTree>
    <p:extLst>
      <p:ext uri="{BB962C8B-B14F-4D97-AF65-F5344CB8AC3E}">
        <p14:creationId xmlns:p14="http://schemas.microsoft.com/office/powerpoint/2010/main" val="31095231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1400" dirty="0"/>
              <a:t>Mention that </a:t>
            </a:r>
            <a:r>
              <a:rPr lang="en-GB" sz="1400" dirty="0">
                <a:effectLst/>
                <a:latin typeface="+mn-lt"/>
                <a:ea typeface="+mn-ea"/>
                <a:cs typeface="+mn-cs"/>
                <a:sym typeface="Helvetica Neue"/>
              </a:rPr>
              <a:t>by considering how people interact with local markets to get goods, services, and income, market analysis supports a people-centred approach. </a:t>
            </a:r>
            <a:endParaRPr lang="en-US" sz="1400" dirty="0">
              <a:effectLst/>
              <a:latin typeface="+mn-lt"/>
              <a:ea typeface="+mn-ea"/>
              <a:cs typeface="+mn-cs"/>
              <a:sym typeface="Helvetica Neue"/>
            </a:endParaRPr>
          </a:p>
          <a:p>
            <a:endParaRPr lang="en-US" sz="1400" dirty="0"/>
          </a:p>
        </p:txBody>
      </p:sp>
    </p:spTree>
    <p:extLst>
      <p:ext uri="{BB962C8B-B14F-4D97-AF65-F5344CB8AC3E}">
        <p14:creationId xmlns:p14="http://schemas.microsoft.com/office/powerpoint/2010/main" val="25927495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Pose these questions to participants.</a:t>
            </a:r>
          </a:p>
          <a:p>
            <a:r>
              <a:rPr lang="en-US" sz="1400" dirty="0"/>
              <a:t>If they need specific examples, ask probing questions such as:</a:t>
            </a:r>
          </a:p>
          <a:p>
            <a:pPr marL="285750" indent="-285750">
              <a:buFont typeface="Arial" panose="020B0604020202020204" pitchFamily="34" charset="0"/>
              <a:buChar char="•"/>
            </a:pPr>
            <a:r>
              <a:rPr lang="en-US" sz="1400" dirty="0"/>
              <a:t>Can an older amputee access a market 10km away from his home as easily as an athletic youth? What about in muddy and rainy conditions?</a:t>
            </a:r>
          </a:p>
          <a:p>
            <a:pPr marL="285750" indent="-285750">
              <a:buFont typeface="Arial" panose="020B0604020202020204" pitchFamily="34" charset="0"/>
              <a:buChar char="•"/>
            </a:pPr>
            <a:r>
              <a:rPr lang="en-US" sz="1400" dirty="0"/>
              <a:t>Are there countries in which women cannot leave their homes unaccompanied?</a:t>
            </a:r>
          </a:p>
        </p:txBody>
      </p:sp>
    </p:spTree>
    <p:extLst>
      <p:ext uri="{BB962C8B-B14F-4D97-AF65-F5344CB8AC3E}">
        <p14:creationId xmlns:p14="http://schemas.microsoft.com/office/powerpoint/2010/main" val="967945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Read the content on the slide. It is also worth noting that combined market-based interventions </a:t>
            </a:r>
            <a:r>
              <a:rPr lang="en-GB" sz="1400" noProof="0" dirty="0">
                <a:solidFill>
                  <a:srgbClr val="000000"/>
                </a:solidFill>
              </a:rPr>
              <a:t>will evolve during the programme and may shift from in-kind distributions to cash or vouchers, or vice versa.</a:t>
            </a:r>
          </a:p>
          <a:p>
            <a:endParaRPr lang="en-GB" sz="1400" noProof="0" dirty="0">
              <a:solidFill>
                <a:srgbClr val="000000"/>
              </a:solidFill>
            </a:endParaRPr>
          </a:p>
        </p:txBody>
      </p:sp>
    </p:spTree>
    <p:extLst>
      <p:ext uri="{BB962C8B-B14F-4D97-AF65-F5344CB8AC3E}">
        <p14:creationId xmlns:p14="http://schemas.microsoft.com/office/powerpoint/2010/main" val="30752150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Distribute the envelopes created for CBA Activity 2 with one envelope per table. Ask participants as a group to match the description of the programme with its title.</a:t>
            </a:r>
          </a:p>
          <a:p>
            <a:endParaRPr lang="en-US" sz="1400" dirty="0"/>
          </a:p>
          <a:p>
            <a:r>
              <a:rPr lang="en-US" sz="1400" dirty="0"/>
              <a:t>Note: This should be a tabletop exercise. It is not required for groups to mount the jigsaw pieces. This is possible, but will take extra time.</a:t>
            </a:r>
          </a:p>
        </p:txBody>
      </p:sp>
    </p:spTree>
    <p:extLst>
      <p:ext uri="{BB962C8B-B14F-4D97-AF65-F5344CB8AC3E}">
        <p14:creationId xmlns:p14="http://schemas.microsoft.com/office/powerpoint/2010/main" val="4239885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Give out the answer sheet: </a:t>
            </a:r>
            <a:r>
              <a:rPr lang="en" sz="1400" b="1" dirty="0"/>
              <a:t>STP 17 CBA Activity 2 Answer Sheet.docx</a:t>
            </a:r>
            <a:r>
              <a:rPr lang="en-US" sz="1400" dirty="0"/>
              <a:t>. Have the participants check to see if all their matches were correct. Then proceed through the questions presented on the slide and any other additional questions that come up in plenary discussion.</a:t>
            </a:r>
          </a:p>
        </p:txBody>
      </p:sp>
    </p:spTree>
    <p:extLst>
      <p:ext uri="{BB962C8B-B14F-4D97-AF65-F5344CB8AC3E}">
        <p14:creationId xmlns:p14="http://schemas.microsoft.com/office/powerpoint/2010/main" val="6454106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Tell participants that what follows is a generalist’s how-to-guide to design and implement a CBA programme. The objective of presenting this content is to inform participants that there are far more steps than simply making a decision to have a CBA programme and then launching it. By presenting the steps they may better see challenges and obstacles which must carefully be thought through before proceeding with programme implementation. </a:t>
            </a:r>
          </a:p>
        </p:txBody>
      </p:sp>
    </p:spTree>
    <p:extLst>
      <p:ext uri="{BB962C8B-B14F-4D97-AF65-F5344CB8AC3E}">
        <p14:creationId xmlns:p14="http://schemas.microsoft.com/office/powerpoint/2010/main" val="7568722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1400" dirty="0"/>
              <a:t>Summarise the slide content and note that the transfer amount should be </a:t>
            </a:r>
            <a:r>
              <a:rPr lang="en-GB" sz="1400" dirty="0">
                <a:effectLst/>
                <a:latin typeface="+mn-lt"/>
                <a:ea typeface="+mn-ea"/>
                <a:cs typeface="+mn-cs"/>
                <a:sym typeface="Helvetica Neue"/>
              </a:rPr>
              <a:t>based on the needs to be covered and the cost of meeting these needs.</a:t>
            </a:r>
            <a:endParaRPr lang="en-US" sz="1400" dirty="0">
              <a:effectLst/>
              <a:latin typeface="+mn-lt"/>
              <a:ea typeface="+mn-ea"/>
              <a:cs typeface="+mn-cs"/>
              <a:sym typeface="Helvetica Neue"/>
            </a:endParaRPr>
          </a:p>
        </p:txBody>
      </p:sp>
    </p:spTree>
    <p:extLst>
      <p:ext uri="{BB962C8B-B14F-4D97-AF65-F5344CB8AC3E}">
        <p14:creationId xmlns:p14="http://schemas.microsoft.com/office/powerpoint/2010/main" val="9551413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Make sure the content on the slide is clear.</a:t>
            </a:r>
          </a:p>
          <a:p>
            <a:r>
              <a:rPr lang="en-US" sz="1400" dirty="0"/>
              <a:t>If necessary, briefly open up the discussion of each point so all are understood.</a:t>
            </a:r>
          </a:p>
        </p:txBody>
      </p:sp>
    </p:spTree>
    <p:extLst>
      <p:ext uri="{BB962C8B-B14F-4D97-AF65-F5344CB8AC3E}">
        <p14:creationId xmlns:p14="http://schemas.microsoft.com/office/powerpoint/2010/main" val="856261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1400" dirty="0"/>
              <a:t>Review the learning objectives. Explain that this session is a quick overview of CBA and its requirements for successful design and implementation. The session includes exercises to be done individually and in groups and then discussed in plenary to help users become familiar with just how diverse a tool cash can be in a humanitarian response situation.</a:t>
            </a:r>
          </a:p>
          <a:p>
            <a:pPr marL="0" marR="0" lvl="0" indent="0" defTabSz="457200" eaLnBrk="1" fontAlgn="auto" latinLnBrk="0" hangingPunct="1">
              <a:lnSpc>
                <a:spcPct val="117999"/>
              </a:lnSpc>
              <a:spcBef>
                <a:spcPts val="0"/>
              </a:spcBef>
              <a:spcAft>
                <a:spcPts val="0"/>
              </a:spcAft>
              <a:buClrTx/>
              <a:buSzTx/>
              <a:buFontTx/>
              <a:buNone/>
              <a:tabLst/>
              <a:defRPr/>
            </a:pPr>
            <a:endParaRPr lang="en-US" sz="1400" dirty="0"/>
          </a:p>
          <a:p>
            <a:pPr marL="0" marR="0" lvl="0" indent="0" defTabSz="457200" eaLnBrk="1" fontAlgn="auto" latinLnBrk="0" hangingPunct="1">
              <a:lnSpc>
                <a:spcPct val="117999"/>
              </a:lnSpc>
              <a:spcBef>
                <a:spcPts val="0"/>
              </a:spcBef>
              <a:spcAft>
                <a:spcPts val="0"/>
              </a:spcAft>
              <a:buClrTx/>
              <a:buSzTx/>
              <a:buFontTx/>
              <a:buNone/>
              <a:tabLst/>
              <a:defRPr/>
            </a:pPr>
            <a:r>
              <a:rPr lang="en-US" sz="1400" dirty="0"/>
              <a:t>Before going onto the next slide, make sure the term in-kind assistance is clear to all. In its most general contex</a:t>
            </a:r>
            <a:r>
              <a:rPr lang="en-US" sz="1400" b="0" dirty="0"/>
              <a:t>t, </a:t>
            </a:r>
            <a:r>
              <a:rPr lang="en-US" sz="1400" b="1" dirty="0"/>
              <a:t>in-kind assistance </a:t>
            </a:r>
            <a:r>
              <a:rPr lang="en-US" sz="1400" dirty="0"/>
              <a:t>refers to any tangible items directly provided to an affected population such as food, and things such as tarpaulins, jerry cans, blankets, and buckets (which are often classified as non-food items/NFIs).</a:t>
            </a:r>
          </a:p>
          <a:p>
            <a:pPr marL="0" marR="0" lvl="0" indent="0" defTabSz="457200" eaLnBrk="1" fontAlgn="auto" latinLnBrk="0" hangingPunct="1">
              <a:lnSpc>
                <a:spcPct val="117999"/>
              </a:lnSpc>
              <a:spcBef>
                <a:spcPts val="0"/>
              </a:spcBef>
              <a:spcAft>
                <a:spcPts val="0"/>
              </a:spcAft>
              <a:buClrTx/>
              <a:buSzTx/>
              <a:buFontTx/>
              <a:buNone/>
              <a:tabLst/>
              <a:defRPr/>
            </a:pPr>
            <a:endParaRPr lang="en-US" sz="1400" dirty="0"/>
          </a:p>
          <a:p>
            <a:pPr marL="0" marR="0" lvl="0" indent="0" defTabSz="457200" eaLnBrk="1" fontAlgn="auto" latinLnBrk="0" hangingPunct="1">
              <a:lnSpc>
                <a:spcPct val="117999"/>
              </a:lnSpc>
              <a:spcBef>
                <a:spcPts val="0"/>
              </a:spcBef>
              <a:spcAft>
                <a:spcPts val="0"/>
              </a:spcAft>
              <a:buClrTx/>
              <a:buSzTx/>
              <a:buFontTx/>
              <a:buNone/>
              <a:tabLst/>
              <a:defRPr/>
            </a:pPr>
            <a:r>
              <a:rPr lang="en-US" sz="1400" dirty="0"/>
              <a:t>Note also, for the sake of clarity, that CBA comes in many forms and does not necessarily mean the direct provision of actual cash in all contexts. Let the group know that in one of the activities they will see a list of many possible ways in which a CBA programme can be delivered. </a:t>
            </a:r>
          </a:p>
        </p:txBody>
      </p:sp>
    </p:spTree>
    <p:extLst>
      <p:ext uri="{BB962C8B-B14F-4D97-AF65-F5344CB8AC3E}">
        <p14:creationId xmlns:p14="http://schemas.microsoft.com/office/powerpoint/2010/main" val="31462462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Ask participants to refer to the referenced pages of their Sphere Handbooks.</a:t>
            </a:r>
          </a:p>
        </p:txBody>
      </p:sp>
    </p:spTree>
    <p:extLst>
      <p:ext uri="{BB962C8B-B14F-4D97-AF65-F5344CB8AC3E}">
        <p14:creationId xmlns:p14="http://schemas.microsoft.com/office/powerpoint/2010/main" val="31203808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YouTube: </a:t>
            </a:r>
            <a:r>
              <a:rPr lang="en-US" sz="1400" dirty="0">
                <a:hlinkClick r:id="rId3"/>
              </a:rPr>
              <a:t>https://www.youtube.com/watch?v=kP3NaepKGNE</a:t>
            </a:r>
            <a:endParaRPr lang="en-US" sz="1400" dirty="0"/>
          </a:p>
          <a:p>
            <a:endParaRPr lang="en-US" sz="1400" dirty="0"/>
          </a:p>
        </p:txBody>
      </p:sp>
    </p:spTree>
    <p:extLst>
      <p:ext uri="{BB962C8B-B14F-4D97-AF65-F5344CB8AC3E}">
        <p14:creationId xmlns:p14="http://schemas.microsoft.com/office/powerpoint/2010/main" val="813054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a:p>
            <a:endParaRPr lang="en-US" sz="1400" dirty="0"/>
          </a:p>
        </p:txBody>
      </p:sp>
    </p:spTree>
    <p:extLst>
      <p:ext uri="{BB962C8B-B14F-4D97-AF65-F5344CB8AC3E}">
        <p14:creationId xmlns:p14="http://schemas.microsoft.com/office/powerpoint/2010/main" val="31203808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effectLst/>
                <a:latin typeface="+mn-lt"/>
                <a:ea typeface="+mn-ea"/>
                <a:cs typeface="+mn-cs"/>
                <a:sym typeface="Helvetica Neue"/>
              </a:rPr>
              <a:t>As with all programmes – but perhaps especially those with CBA elements – monitoring must start immediately. Even with careful planning, the programme may have unforeseen negative effects, but damage can be limited if they are detected quickly.</a:t>
            </a:r>
          </a:p>
          <a:p>
            <a:endParaRPr lang="en-GB" sz="1400" noProof="0" dirty="0">
              <a:effectLst/>
              <a:latin typeface="+mn-lt"/>
              <a:ea typeface="+mn-ea"/>
              <a:cs typeface="+mn-cs"/>
              <a:sym typeface="Helvetica Neue"/>
            </a:endParaRPr>
          </a:p>
          <a:p>
            <a:r>
              <a:rPr lang="en-GB" sz="1400" noProof="0" dirty="0">
                <a:effectLst/>
                <a:latin typeface="+mn-lt"/>
                <a:ea typeface="+mn-ea"/>
                <a:cs typeface="+mn-cs"/>
                <a:sym typeface="Helvetica Neue"/>
              </a:rPr>
              <a:t>Ensure that you monitor the following:</a:t>
            </a:r>
          </a:p>
          <a:p>
            <a:pPr marL="342900" indent="-342900">
              <a:buFont typeface="Arial" panose="020B0604020202020204" pitchFamily="34" charset="0"/>
              <a:buChar char="•"/>
            </a:pPr>
            <a:r>
              <a:rPr lang="en-GB" sz="1400" noProof="0" dirty="0">
                <a:effectLst/>
                <a:latin typeface="+mn-lt"/>
                <a:ea typeface="+mn-ea"/>
                <a:cs typeface="+mn-cs"/>
                <a:sym typeface="Helvetica Neue"/>
              </a:rPr>
              <a:t>whether the cash or vouchers were received by the right person, safely, on time, and in the correct amount;</a:t>
            </a:r>
          </a:p>
          <a:p>
            <a:pPr marL="342900" indent="-342900">
              <a:buFont typeface="Arial" panose="020B0604020202020204" pitchFamily="34" charset="0"/>
              <a:buChar char="•"/>
            </a:pPr>
            <a:r>
              <a:rPr lang="en-GB" sz="1400" noProof="0" dirty="0">
                <a:effectLst/>
                <a:latin typeface="+mn-lt"/>
                <a:ea typeface="+mn-ea"/>
                <a:cs typeface="+mn-cs"/>
                <a:sym typeface="Helvetica Neue"/>
              </a:rPr>
              <a:t>potential risks of CBA, including protection risks and any negative impact on natural resources; and</a:t>
            </a:r>
          </a:p>
          <a:p>
            <a:pPr marL="342900" indent="-342900">
              <a:buFont typeface="Arial" panose="020B0604020202020204" pitchFamily="34" charset="0"/>
              <a:buChar char="•"/>
            </a:pPr>
            <a:r>
              <a:rPr lang="en-GB" sz="1400" noProof="0" dirty="0">
                <a:effectLst/>
                <a:latin typeface="+mn-lt"/>
                <a:ea typeface="+mn-ea"/>
                <a:cs typeface="+mn-cs"/>
                <a:sym typeface="Helvetica Neue"/>
              </a:rPr>
              <a:t>household spending, and triangulate this with market monitoring data to assess whether needs can indeed be met and negative coping strategies reduced through CBA.</a:t>
            </a:r>
          </a:p>
          <a:p>
            <a:pPr marL="342900" indent="-342900">
              <a:buFont typeface="Arial" panose="020B0604020202020204" pitchFamily="34" charset="0"/>
              <a:buChar char="•"/>
            </a:pPr>
            <a:endParaRPr lang="en-GB" sz="1400" noProof="0" dirty="0">
              <a:solidFill>
                <a:srgbClr val="000000"/>
              </a:solidFill>
              <a:effectLst/>
              <a:latin typeface="+mn-lt"/>
              <a:ea typeface="+mn-ea"/>
              <a:cs typeface="+mn-cs"/>
              <a:sym typeface="Helvetica Neue"/>
            </a:endParaRPr>
          </a:p>
          <a:p>
            <a:pPr marL="0" indent="0">
              <a:buFont typeface="Arial" panose="020B0604020202020204" pitchFamily="34" charset="0"/>
              <a:buNone/>
            </a:pPr>
            <a:r>
              <a:rPr lang="en-GB" sz="1400" noProof="0" dirty="0">
                <a:solidFill>
                  <a:srgbClr val="000000"/>
                </a:solidFill>
              </a:rPr>
              <a:t>Along with programme monitoring, market monitoring is important to confirm or adjust the form of assistance.</a:t>
            </a:r>
          </a:p>
          <a:p>
            <a:r>
              <a:rPr lang="en-GB" sz="1400" b="1" noProof="0" dirty="0">
                <a:effectLst/>
                <a:latin typeface="+mn-lt"/>
                <a:ea typeface="+mn-ea"/>
                <a:cs typeface="+mn-cs"/>
                <a:sym typeface="Helvetica Neue"/>
              </a:rPr>
              <a:t> </a:t>
            </a:r>
            <a:endParaRPr lang="en-GB" sz="1400" noProof="0" dirty="0">
              <a:effectLst/>
              <a:latin typeface="+mn-lt"/>
              <a:ea typeface="+mn-ea"/>
              <a:cs typeface="+mn-cs"/>
              <a:sym typeface="Helvetica Neue"/>
            </a:endParaRPr>
          </a:p>
          <a:p>
            <a:r>
              <a:rPr lang="en-GB" sz="1400" noProof="0" dirty="0"/>
              <a:t>Use this opportunity to link CBA to the Core Humanitarian Standard, notably commitments 7 and 9 (though others are relevant too).</a:t>
            </a:r>
          </a:p>
          <a:p>
            <a:endParaRPr lang="en-GB" sz="1400" noProof="0" dirty="0"/>
          </a:p>
          <a:p>
            <a:pPr marL="0" marR="0" lvl="0" indent="0" defTabSz="457200" eaLnBrk="1" fontAlgn="auto" latinLnBrk="0" hangingPunct="1">
              <a:lnSpc>
                <a:spcPct val="117999"/>
              </a:lnSpc>
              <a:spcBef>
                <a:spcPts val="0"/>
              </a:spcBef>
              <a:spcAft>
                <a:spcPts val="0"/>
              </a:spcAft>
              <a:buClrTx/>
              <a:buSzTx/>
              <a:buFontTx/>
              <a:buNone/>
              <a:tabLst/>
              <a:defRPr/>
            </a:pPr>
            <a:r>
              <a:rPr lang="en-GB" sz="1400" b="1" noProof="0" dirty="0"/>
              <a:t>Commitment 7: </a:t>
            </a:r>
            <a:r>
              <a:rPr lang="en-GB" sz="1400" noProof="0" dirty="0"/>
              <a:t>Communities and people affected by crisis can expect delivery of improved assistance as organisations learn from experience and reflection.</a:t>
            </a:r>
          </a:p>
          <a:p>
            <a:r>
              <a:rPr lang="en-GB" sz="1400" b="1" noProof="0" dirty="0"/>
              <a:t>Commitment 9: </a:t>
            </a:r>
            <a:r>
              <a:rPr lang="en-GB" sz="1400" noProof="0" dirty="0"/>
              <a:t>Communities and people affected by crisis can expect that the organisations assisting them are managing resources effectively, efficiently and ethically.</a:t>
            </a:r>
          </a:p>
        </p:txBody>
      </p:sp>
    </p:spTree>
    <p:extLst>
      <p:ext uri="{BB962C8B-B14F-4D97-AF65-F5344CB8AC3E}">
        <p14:creationId xmlns:p14="http://schemas.microsoft.com/office/powerpoint/2010/main" val="22807842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a:p>
            <a:endParaRPr lang="en-US" sz="1400" dirty="0"/>
          </a:p>
        </p:txBody>
      </p:sp>
    </p:spTree>
    <p:extLst>
      <p:ext uri="{BB962C8B-B14F-4D97-AF65-F5344CB8AC3E}">
        <p14:creationId xmlns:p14="http://schemas.microsoft.com/office/powerpoint/2010/main" val="21346805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dirty="0"/>
              <a:t>Thank everyone.</a:t>
            </a:r>
          </a:p>
          <a:p>
            <a:endParaRPr lang="en-GB" sz="1400" dirty="0"/>
          </a:p>
          <a:p>
            <a:r>
              <a:rPr lang="en-GB" sz="1400" dirty="0"/>
              <a:t>If the next session in your course is STP 18, note that two of Sphere’s partner standards, MERS and MISMA</a:t>
            </a:r>
            <a:r>
              <a:rPr lang="en-GB" sz="1400"/>
              <a:t>, explore market </a:t>
            </a:r>
            <a:r>
              <a:rPr lang="en-GB" sz="1400" dirty="0"/>
              <a:t>analysis and market-based programming in greater detail than the Sphere </a:t>
            </a:r>
            <a:r>
              <a:rPr lang="en-GB" sz="1400"/>
              <a:t>Handbook.</a:t>
            </a:r>
            <a:endParaRPr lang="en-GB" sz="1400" dirty="0"/>
          </a:p>
        </p:txBody>
      </p:sp>
    </p:spTree>
    <p:extLst>
      <p:ext uri="{BB962C8B-B14F-4D97-AF65-F5344CB8AC3E}">
        <p14:creationId xmlns:p14="http://schemas.microsoft.com/office/powerpoint/2010/main" val="2361554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Ask the question in the title. Once several volunteers have answered, use the slide animation to compare their response with the “textbook” answer provided.</a:t>
            </a:r>
          </a:p>
        </p:txBody>
      </p:sp>
    </p:spTree>
    <p:extLst>
      <p:ext uri="{BB962C8B-B14F-4D97-AF65-F5344CB8AC3E}">
        <p14:creationId xmlns:p14="http://schemas.microsoft.com/office/powerpoint/2010/main" val="24775233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1400" dirty="0"/>
              <a:t>This illustration can be used to show how the same disaster can affect different households in different ways. Show participants how each household decides to spend the CBA based solely on their shelter needs. Inform the group that this is just an illustration to help visualise the flexibility provided by CBA; there are many possible uses of CBA not mentioned here.</a:t>
            </a:r>
          </a:p>
          <a:p>
            <a:endParaRPr lang="en-US" sz="1400" dirty="0"/>
          </a:p>
          <a:p>
            <a:r>
              <a:rPr lang="en-US" sz="1400" dirty="0"/>
              <a:t>You can use the illustration in the following manner:</a:t>
            </a:r>
          </a:p>
          <a:p>
            <a:endParaRPr lang="en-US" sz="1400" dirty="0"/>
          </a:p>
          <a:p>
            <a:pPr marL="457200" indent="-457200">
              <a:buAutoNum type="arabicPeriod"/>
            </a:pPr>
            <a:r>
              <a:rPr lang="en-US" sz="1400" dirty="0"/>
              <a:t>Explain that there are three families in this scenario that have all survived the same disaster.</a:t>
            </a:r>
          </a:p>
          <a:p>
            <a:pPr marL="457200" indent="-457200">
              <a:buAutoNum type="arabicPeriod"/>
            </a:pPr>
            <a:r>
              <a:rPr lang="en-US" sz="1400" dirty="0"/>
              <a:t>Note that each family’s home was affected differently by the disaster and advance the slide forward three times, reading the status of each home as it appears on screen.</a:t>
            </a:r>
          </a:p>
          <a:p>
            <a:pPr marL="457200" indent="-457200">
              <a:buAutoNum type="arabicPeriod"/>
            </a:pPr>
            <a:r>
              <a:rPr lang="en-US" sz="1400" dirty="0"/>
              <a:t>Then explain that if you present cash to all three families, and advance the slide forward for the dollar signs to appear, they will likely use that money differently based on their needs. </a:t>
            </a:r>
          </a:p>
          <a:p>
            <a:pPr marL="457200" indent="-457200">
              <a:buAutoNum type="arabicPeriod"/>
            </a:pPr>
            <a:r>
              <a:rPr lang="en-US" sz="1400" dirty="0"/>
              <a:t>Advance the slide forward twice to see what Family 1 might choose to do with their money. </a:t>
            </a:r>
          </a:p>
          <a:p>
            <a:pPr marL="457200" indent="-457200">
              <a:buAutoNum type="arabicPeriod"/>
            </a:pPr>
            <a:r>
              <a:rPr lang="en-US" sz="1400" dirty="0"/>
              <a:t>Advance the slide three times to see what Family 2 might do with the money. Mention that in the context of Family 2, the part of their home used for food storage was likely destroyed whereas that may not have been the case for Family 1. </a:t>
            </a:r>
          </a:p>
          <a:p>
            <a:pPr marL="457200" marR="0" lvl="0" indent="-457200" defTabSz="457200" eaLnBrk="1" fontAlgn="auto" latinLnBrk="0" hangingPunct="1">
              <a:lnSpc>
                <a:spcPct val="117999"/>
              </a:lnSpc>
              <a:spcBef>
                <a:spcPts val="0"/>
              </a:spcBef>
              <a:spcAft>
                <a:spcPts val="0"/>
              </a:spcAft>
              <a:buClrTx/>
              <a:buSzTx/>
              <a:buFontTx/>
              <a:buAutoNum type="arabicPeriod"/>
              <a:tabLst/>
              <a:defRPr/>
            </a:pPr>
            <a:r>
              <a:rPr lang="en-US" sz="1400" dirty="0"/>
              <a:t>Advance the slide three times to see what Family 3 might do with the money.</a:t>
            </a:r>
          </a:p>
          <a:p>
            <a:pPr marL="457200" indent="-457200">
              <a:buAutoNum type="arabicPeriod"/>
            </a:pPr>
            <a:endParaRPr lang="en-US" sz="1400" dirty="0"/>
          </a:p>
        </p:txBody>
      </p:sp>
    </p:spTree>
    <p:extLst>
      <p:ext uri="{BB962C8B-B14F-4D97-AF65-F5344CB8AC3E}">
        <p14:creationId xmlns:p14="http://schemas.microsoft.com/office/powerpoint/2010/main" val="11573744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Review the slide content and ask participants how this understanding is to be gained in practical terms.</a:t>
            </a:r>
          </a:p>
          <a:p>
            <a:endParaRPr lang="en-US" sz="1400" dirty="0"/>
          </a:p>
          <a:p>
            <a:r>
              <a:rPr lang="en-US" sz="1400" dirty="0"/>
              <a:t>Summarise answers with the conclusion that </a:t>
            </a:r>
            <a:r>
              <a:rPr lang="en-US" sz="1400" b="1" dirty="0"/>
              <a:t>assessment and analysis are key to effective response.</a:t>
            </a:r>
          </a:p>
        </p:txBody>
      </p:sp>
    </p:spTree>
    <p:extLst>
      <p:ext uri="{BB962C8B-B14F-4D97-AF65-F5344CB8AC3E}">
        <p14:creationId xmlns:p14="http://schemas.microsoft.com/office/powerpoint/2010/main" val="2076369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Distribute </a:t>
            </a:r>
            <a:r>
              <a:rPr lang="en-US" sz="1400" b="1" dirty="0"/>
              <a:t>STP 17 CBA Activity 1.docx </a:t>
            </a:r>
            <a:r>
              <a:rPr lang="en-US" sz="1400" b="0" dirty="0"/>
              <a:t>and</a:t>
            </a:r>
            <a:r>
              <a:rPr lang="en-US" sz="1400" b="1" dirty="0"/>
              <a:t> STP 17 CBA Activity 1 Answer Sheet.docx </a:t>
            </a:r>
            <a:r>
              <a:rPr lang="en-US" sz="1400" dirty="0"/>
              <a:t>sheets, both </a:t>
            </a:r>
            <a:r>
              <a:rPr lang="en-US" sz="1400" b="0" dirty="0"/>
              <a:t>printed double-sided if possible</a:t>
            </a:r>
            <a:r>
              <a:rPr lang="en-US" sz="1400" dirty="0"/>
              <a:t>. Each participant should have one copy of each sheet.</a:t>
            </a:r>
          </a:p>
          <a:p>
            <a:endParaRPr lang="en-US" sz="1400" dirty="0"/>
          </a:p>
          <a:p>
            <a:r>
              <a:rPr lang="en-US" sz="1400" dirty="0"/>
              <a:t>Use the slide animation to reveal the instructions. Instruct participants to take their time to read each role carefully in addition to the goods and services list. Let them know that they will have 15 minutes to decide on how to budget the assistance they have been provided for the first 2 months of the response.</a:t>
            </a:r>
          </a:p>
        </p:txBody>
      </p:sp>
    </p:spTree>
    <p:extLst>
      <p:ext uri="{BB962C8B-B14F-4D97-AF65-F5344CB8AC3E}">
        <p14:creationId xmlns:p14="http://schemas.microsoft.com/office/powerpoint/2010/main" val="20957062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Ask participants about their experience with the activity. Was it challenging? Was it easier to make decisions for one role vs. another, etc.? Then go through the questions on the slide.</a:t>
            </a:r>
          </a:p>
          <a:p>
            <a:endParaRPr lang="en-US" sz="1400" dirty="0"/>
          </a:p>
          <a:p>
            <a:r>
              <a:rPr lang="en-US" sz="1400" dirty="0"/>
              <a:t>When the questions have been addressed, ask if there was anyone who completely exhausted their budget for one of the roles. Ask which that was, and ask the rest of the participants if any of them did the same for that role. Allow participants 5 minutes to go over their reasoning for the exercise, then summarise by emphasising just how individualised budgeting for your own needs can be. </a:t>
            </a:r>
          </a:p>
          <a:p>
            <a:endParaRPr lang="en-US" sz="1400" dirty="0"/>
          </a:p>
          <a:p>
            <a:r>
              <a:rPr lang="en-US" sz="1400" dirty="0"/>
              <a:t>Note variations in allocation of assistance within the same role when assessed by different people.</a:t>
            </a:r>
          </a:p>
        </p:txBody>
      </p:sp>
    </p:spTree>
    <p:extLst>
      <p:ext uri="{BB962C8B-B14F-4D97-AF65-F5344CB8AC3E}">
        <p14:creationId xmlns:p14="http://schemas.microsoft.com/office/powerpoint/2010/main" val="6155285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Explain that there are several factors that contribute to successful CBA programming and that the next section will cover a few of the major considerations with an emphasis on </a:t>
            </a:r>
            <a:r>
              <a:rPr lang="en-US" sz="1400" b="1" dirty="0"/>
              <a:t>why</a:t>
            </a:r>
            <a:r>
              <a:rPr lang="en-US" sz="1400" dirty="0"/>
              <a:t> they are important to consider. Remind the group the CBA is not appropriate for all contexts, but in the situations where it is, the following must be considered.</a:t>
            </a:r>
          </a:p>
        </p:txBody>
      </p:sp>
    </p:spTree>
    <p:extLst>
      <p:ext uri="{BB962C8B-B14F-4D97-AF65-F5344CB8AC3E}">
        <p14:creationId xmlns:p14="http://schemas.microsoft.com/office/powerpoint/2010/main" val="40243678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Ask the question in the title before revealing the textbook answer.</a:t>
            </a:r>
          </a:p>
          <a:p>
            <a:r>
              <a:rPr lang="en-US" sz="1400" dirty="0"/>
              <a:t>Add examples from your experience to highlight some of the listed constraints.</a:t>
            </a:r>
          </a:p>
          <a:p>
            <a:r>
              <a:rPr lang="en-US" sz="1400" dirty="0"/>
              <a:t>E.g. rules: there may be a fee for entering or exiting some markets, prices may vary due to the ethnicity of buyer.</a:t>
            </a:r>
          </a:p>
        </p:txBody>
      </p:sp>
    </p:spTree>
    <p:extLst>
      <p:ext uri="{BB962C8B-B14F-4D97-AF65-F5344CB8AC3E}">
        <p14:creationId xmlns:p14="http://schemas.microsoft.com/office/powerpoint/2010/main" val="5543806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Page">
    <p:spTree>
      <p:nvGrpSpPr>
        <p:cNvPr id="1" name=""/>
        <p:cNvGrpSpPr/>
        <p:nvPr/>
      </p:nvGrpSpPr>
      <p:grpSpPr>
        <a:xfrm>
          <a:off x="0" y="0"/>
          <a:ext cx="0" cy="0"/>
          <a:chOff x="0" y="0"/>
          <a:chExt cx="0" cy="0"/>
        </a:xfrm>
      </p:grpSpPr>
      <p:sp>
        <p:nvSpPr>
          <p:cNvPr id="14" name="Title Text"/>
          <p:cNvSpPr txBox="1">
            <a:spLocks noGrp="1"/>
          </p:cNvSpPr>
          <p:nvPr>
            <p:ph type="title"/>
          </p:nvPr>
        </p:nvSpPr>
        <p:spPr>
          <a:xfrm>
            <a:off x="7120322" y="726732"/>
            <a:ext cx="7450169" cy="1190673"/>
          </a:xfrm>
          <a:prstGeom prst="rect">
            <a:avLst/>
          </a:prstGeom>
        </p:spPr>
        <p:txBody>
          <a:bodyPr anchor="t"/>
          <a:lstStyle>
            <a:lvl1pPr algn="l">
              <a:defRPr sz="8000" cap="all">
                <a:solidFill>
                  <a:srgbClr val="000000"/>
                </a:solidFill>
                <a:latin typeface="Open Sans Light"/>
                <a:ea typeface="Open Sans Light"/>
                <a:cs typeface="Open Sans Light"/>
                <a:sym typeface="Open Sans Light"/>
              </a:defRPr>
            </a:lvl1pPr>
          </a:lstStyle>
          <a:p>
            <a:r>
              <a:rPr dirty="0"/>
              <a:t>Title Text</a:t>
            </a:r>
          </a:p>
        </p:txBody>
      </p:sp>
      <p:pic>
        <p:nvPicPr>
          <p:cNvPr id="16" name="pasted-image.pdf" descr="pasted-image.pdf"/>
          <p:cNvPicPr>
            <a:picLocks noChangeAspect="1"/>
          </p:cNvPicPr>
          <p:nvPr/>
        </p:nvPicPr>
        <p:blipFill>
          <a:blip r:embed="rId2">
            <a:extLst/>
          </a:blip>
          <a:stretch>
            <a:fillRect/>
          </a:stretch>
        </p:blipFill>
        <p:spPr>
          <a:xfrm>
            <a:off x="6784933" y="715898"/>
            <a:ext cx="189836" cy="1919173"/>
          </a:xfrm>
          <a:prstGeom prst="rect">
            <a:avLst/>
          </a:prstGeom>
          <a:ln w="12700">
            <a:miter lim="400000"/>
          </a:ln>
        </p:spPr>
      </p:pic>
      <p:sp>
        <p:nvSpPr>
          <p:cNvPr id="18" name="Slide Number"/>
          <p:cNvSpPr txBox="1">
            <a:spLocks noGrp="1"/>
          </p:cNvSpPr>
          <p:nvPr>
            <p:ph type="sldNum" sz="quarter" idx="2"/>
          </p:nvPr>
        </p:nvSpPr>
        <p:spPr>
          <a:xfrm>
            <a:off x="8661667" y="9251950"/>
            <a:ext cx="394339" cy="389915"/>
          </a:xfrm>
          <a:prstGeom prst="rect">
            <a:avLst/>
          </a:prstGeom>
        </p:spPr>
        <p:txBody>
          <a:bodyPr/>
          <a:lstStyle/>
          <a:p>
            <a:fld id="{86CB4B4D-7CA3-9044-876B-883B54F8677D}" type="slidenum">
              <a:rPr/>
              <a:t>‹#›</a:t>
            </a:fld>
            <a:endParaRPr dirty="0"/>
          </a:p>
        </p:txBody>
      </p:sp>
      <p:pic>
        <p:nvPicPr>
          <p:cNvPr id="7" name="pasted-image.pdf" descr="pasted-image.pdf">
            <a:extLst>
              <a:ext uri="{FF2B5EF4-FFF2-40B4-BE49-F238E27FC236}">
                <a16:creationId xmlns:a16="http://schemas.microsoft.com/office/drawing/2014/main" id="{043A524B-843B-493A-AF6F-A1C24B07C97E}"/>
              </a:ext>
            </a:extLst>
          </p:cNvPr>
          <p:cNvPicPr>
            <a:picLocks noChangeAspect="1"/>
          </p:cNvPicPr>
          <p:nvPr userDrawn="1"/>
        </p:nvPicPr>
        <p:blipFill>
          <a:blip r:embed="rId3">
            <a:extLst/>
          </a:blip>
          <a:stretch>
            <a:fillRect/>
          </a:stretch>
        </p:blipFill>
        <p:spPr>
          <a:xfrm>
            <a:off x="476628" y="261341"/>
            <a:ext cx="5870575" cy="2513867"/>
          </a:xfrm>
          <a:prstGeom prst="rect">
            <a:avLst/>
          </a:prstGeom>
          <a:ln w="12700">
            <a:miter lim="400000"/>
          </a:ln>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392704" y="70423"/>
            <a:ext cx="13953493" cy="1130300"/>
          </a:xfrm>
          <a:prstGeom prst="rect">
            <a:avLst/>
          </a:prstGeom>
        </p:spPr>
        <p:txBody>
          <a:bodyPr anchor="t"/>
          <a:lstStyle/>
          <a:p>
            <a:r>
              <a:rPr dirty="0"/>
              <a:t>Title Text</a:t>
            </a:r>
          </a:p>
        </p:txBody>
      </p:sp>
      <p:sp>
        <p:nvSpPr>
          <p:cNvPr id="26" name="Body Level One…"/>
          <p:cNvSpPr txBox="1">
            <a:spLocks noGrp="1"/>
          </p:cNvSpPr>
          <p:nvPr>
            <p:ph type="body" sz="half" idx="1"/>
          </p:nvPr>
        </p:nvSpPr>
        <p:spPr>
          <a:xfrm>
            <a:off x="1231991" y="1200723"/>
            <a:ext cx="13953493" cy="4831360"/>
          </a:xfrm>
          <a:prstGeom prst="rect">
            <a:avLst/>
          </a:prstGeom>
        </p:spPr>
        <p:txBody>
          <a:bodyPr anchor="t"/>
          <a:lstStyle>
            <a:lvl1pPr marL="0" indent="0" algn="l">
              <a:buSzTx/>
              <a:buNone/>
              <a:defRPr/>
            </a:lvl1pPr>
            <a:lvl2pPr marL="0" indent="0" algn="l">
              <a:buSzTx/>
              <a:buNone/>
              <a:defRPr/>
            </a:lvl2pPr>
            <a:lvl3pPr marL="0" indent="0" algn="l">
              <a:buSzTx/>
              <a:buNone/>
              <a:defRPr/>
            </a:lvl3pPr>
            <a:lvl4pPr marL="0" indent="0" algn="l">
              <a:buSzTx/>
              <a:buNone/>
              <a:defRPr/>
            </a:lvl4pPr>
            <a:lvl5pPr marL="0" indent="0" algn="l">
              <a:buSzTx/>
              <a:buNone/>
              <a:defRPr/>
            </a:lvl5pPr>
          </a:lstStyle>
          <a:p>
            <a:r>
              <a:t>Body Level One</a:t>
            </a:r>
          </a:p>
          <a:p>
            <a:pPr lvl="1"/>
            <a:r>
              <a:t>Body Level Two</a:t>
            </a:r>
          </a:p>
          <a:p>
            <a:pPr lvl="2"/>
            <a:r>
              <a:t>Body Level Three</a:t>
            </a:r>
          </a:p>
          <a:p>
            <a:pPr lvl="3"/>
            <a:r>
              <a:t>Body Level Four</a:t>
            </a:r>
          </a:p>
          <a:p>
            <a:pPr lvl="4"/>
            <a:r>
              <a:t>Body Level Five</a:t>
            </a:r>
          </a:p>
        </p:txBody>
      </p:sp>
      <p:sp>
        <p:nvSpPr>
          <p:cNvPr id="27" name="Slide Number"/>
          <p:cNvSpPr txBox="1">
            <a:spLocks noGrp="1"/>
          </p:cNvSpPr>
          <p:nvPr>
            <p:ph type="sldNum" sz="quarter" idx="2"/>
          </p:nvPr>
        </p:nvSpPr>
        <p:spPr>
          <a:xfrm>
            <a:off x="3390428" y="8809567"/>
            <a:ext cx="394339" cy="389915"/>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itle &amp; Subtitle copy">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DEE5E75-E4E7-46C0-B2F7-607B74EAFE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971" y="-7099"/>
            <a:ext cx="6316089" cy="9760699"/>
          </a:xfrm>
          <a:prstGeom prst="rect">
            <a:avLst/>
          </a:prstGeom>
        </p:spPr>
      </p:pic>
      <p:sp>
        <p:nvSpPr>
          <p:cNvPr id="35" name="Title Text"/>
          <p:cNvSpPr txBox="1">
            <a:spLocks noGrp="1"/>
          </p:cNvSpPr>
          <p:nvPr>
            <p:ph type="title"/>
          </p:nvPr>
        </p:nvSpPr>
        <p:spPr>
          <a:xfrm>
            <a:off x="6361565" y="1638300"/>
            <a:ext cx="9285313" cy="1130300"/>
          </a:xfrm>
          <a:prstGeom prst="rect">
            <a:avLst/>
          </a:prstGeom>
        </p:spPr>
        <p:txBody>
          <a:bodyPr anchor="t"/>
          <a:lstStyle>
            <a:lvl1pPr>
              <a:defRPr>
                <a:solidFill>
                  <a:schemeClr val="tx2">
                    <a:lumMod val="50000"/>
                  </a:schemeClr>
                </a:solidFill>
              </a:defRPr>
            </a:lvl1pPr>
          </a:lstStyle>
          <a:p>
            <a:r>
              <a:t>Title Text</a:t>
            </a:r>
          </a:p>
        </p:txBody>
      </p:sp>
      <p:sp>
        <p:nvSpPr>
          <p:cNvPr id="36" name="Body Level One…"/>
          <p:cNvSpPr txBox="1">
            <a:spLocks noGrp="1"/>
          </p:cNvSpPr>
          <p:nvPr>
            <p:ph type="body" sz="half" idx="1"/>
          </p:nvPr>
        </p:nvSpPr>
        <p:spPr>
          <a:xfrm>
            <a:off x="6667513" y="3302296"/>
            <a:ext cx="9518732" cy="4831360"/>
          </a:xfrm>
          <a:prstGeom prst="rect">
            <a:avLst/>
          </a:prstGeom>
        </p:spPr>
        <p:txBody>
          <a:bodyPr anchor="t"/>
          <a:lstStyle>
            <a:lvl1pPr marL="571500" indent="-571500">
              <a:buSzTx/>
              <a:buFont typeface="Arial" panose="020B0604020202020204" pitchFamily="34" charset="0"/>
              <a:buChar char="•"/>
              <a:defRPr>
                <a:solidFill>
                  <a:schemeClr val="tx2"/>
                </a:solidFill>
              </a:defRPr>
            </a:lvl1pPr>
            <a:lvl2pPr marL="571500" indent="-571500">
              <a:buSzTx/>
              <a:buFont typeface="Arial" panose="020B0604020202020204" pitchFamily="34" charset="0"/>
              <a:buChar char="•"/>
              <a:defRPr>
                <a:solidFill>
                  <a:schemeClr val="tx2"/>
                </a:solidFill>
              </a:defRPr>
            </a:lvl2pPr>
            <a:lvl3pPr marL="571500" indent="-571500">
              <a:buSzTx/>
              <a:buFont typeface="Arial" panose="020B0604020202020204" pitchFamily="34" charset="0"/>
              <a:buChar char="•"/>
              <a:defRPr>
                <a:solidFill>
                  <a:schemeClr val="tx2"/>
                </a:solidFill>
              </a:defRPr>
            </a:lvl3pPr>
            <a:lvl4pPr marL="571500" indent="-571500">
              <a:buSzTx/>
              <a:buFont typeface="Arial" panose="020B0604020202020204" pitchFamily="34" charset="0"/>
              <a:buChar char="•"/>
              <a:defRPr>
                <a:solidFill>
                  <a:schemeClr val="tx2"/>
                </a:solidFill>
              </a:defRPr>
            </a:lvl4pPr>
            <a:lvl5pPr marL="571500" indent="-571500">
              <a:buSzTx/>
              <a:buFont typeface="Arial" panose="020B0604020202020204" pitchFamily="34" charset="0"/>
              <a:buChar char="•"/>
              <a:defRPr>
                <a:solidFill>
                  <a:schemeClr val="tx2"/>
                </a:solidFill>
              </a:defRPr>
            </a:lvl5pPr>
          </a:lstStyle>
          <a:p>
            <a:r>
              <a:t>Body Level One</a:t>
            </a:r>
          </a:p>
          <a:p>
            <a:pPr lvl="1"/>
            <a:r>
              <a:t>Body Level Two</a:t>
            </a:r>
          </a:p>
          <a:p>
            <a:pPr lvl="2"/>
            <a:r>
              <a:t>Body Level Three</a:t>
            </a:r>
          </a:p>
          <a:p>
            <a:pPr lvl="3"/>
            <a:r>
              <a:t>Body Level Four</a:t>
            </a:r>
          </a:p>
          <a:p>
            <a:pPr lvl="4"/>
            <a:r>
              <a:t>Body Level Five</a:t>
            </a:r>
          </a:p>
        </p:txBody>
      </p:sp>
      <p:pic>
        <p:nvPicPr>
          <p:cNvPr id="37" name="pasted-image.pdf" descr="pasted-image.pdf"/>
          <p:cNvPicPr>
            <a:picLocks noChangeAspect="1"/>
          </p:cNvPicPr>
          <p:nvPr userDrawn="1"/>
        </p:nvPicPr>
        <p:blipFill>
          <a:blip r:embed="rId3">
            <a:extLst/>
          </a:blip>
          <a:stretch>
            <a:fillRect/>
          </a:stretch>
        </p:blipFill>
        <p:spPr>
          <a:xfrm>
            <a:off x="3207552" y="8668092"/>
            <a:ext cx="66421" cy="406402"/>
          </a:xfrm>
          <a:prstGeom prst="rect">
            <a:avLst/>
          </a:prstGeom>
          <a:ln w="12700">
            <a:miter lim="400000"/>
          </a:ln>
        </p:spPr>
      </p:pic>
      <p:sp>
        <p:nvSpPr>
          <p:cNvPr id="38" name="Page"/>
          <p:cNvSpPr txBox="1"/>
          <p:nvPr userDrawn="1"/>
        </p:nvSpPr>
        <p:spPr>
          <a:xfrm>
            <a:off x="3348259" y="8531021"/>
            <a:ext cx="801091" cy="424116"/>
          </a:xfrm>
          <a:prstGeom prst="rect">
            <a:avLst/>
          </a:prstGeom>
          <a:ln w="12700">
            <a:miter lim="400000"/>
          </a:ln>
          <a:extLst>
            <a:ext uri="{C572A759-6A51-4108-AA02-DFA0A04FC94B}">
              <ma14:wrappingTextBoxFlag xmlns="" xmlns:ma14="http://schemas.microsoft.com/office/mac/drawingml/2011/main" val="1"/>
            </a:ext>
          </a:extLst>
        </p:spPr>
        <p:txBody>
          <a:bodyPr lIns="67735" tIns="67735" rIns="67735" bIns="67735" anchor="ctr">
            <a:spAutoFit/>
          </a:bodyPr>
          <a:lstStyle>
            <a:lvl1pPr algn="l">
              <a:defRPr sz="1400" cap="all">
                <a:solidFill>
                  <a:srgbClr val="FFFFFF"/>
                </a:solidFill>
                <a:latin typeface="Open Sans Bold"/>
                <a:ea typeface="Open Sans Bold"/>
                <a:cs typeface="Open Sans Bold"/>
                <a:sym typeface="Open Sans Bold"/>
              </a:defRPr>
            </a:lvl1pPr>
          </a:lstStyle>
          <a:p>
            <a:r>
              <a:rPr lang="en-US" sz="1867" dirty="0"/>
              <a:t>SLIDE</a:t>
            </a:r>
            <a:endParaRPr sz="1867" dirty="0"/>
          </a:p>
        </p:txBody>
      </p:sp>
      <p:pic>
        <p:nvPicPr>
          <p:cNvPr id="39" name="pasted-image.pdf" descr="pasted-image.pdf"/>
          <p:cNvPicPr>
            <a:picLocks noChangeAspect="1"/>
          </p:cNvPicPr>
          <p:nvPr/>
        </p:nvPicPr>
        <p:blipFill>
          <a:blip r:embed="rId4">
            <a:extLst/>
          </a:blip>
          <a:stretch>
            <a:fillRect/>
          </a:stretch>
        </p:blipFill>
        <p:spPr>
          <a:xfrm>
            <a:off x="522445" y="8489918"/>
            <a:ext cx="2443489" cy="850971"/>
          </a:xfrm>
          <a:prstGeom prst="rect">
            <a:avLst/>
          </a:prstGeom>
          <a:ln w="12700">
            <a:miter lim="400000"/>
          </a:ln>
        </p:spPr>
      </p:pic>
      <p:sp>
        <p:nvSpPr>
          <p:cNvPr id="40" name="Slide Number"/>
          <p:cNvSpPr txBox="1">
            <a:spLocks noGrp="1"/>
          </p:cNvSpPr>
          <p:nvPr>
            <p:ph type="sldNum" sz="quarter" idx="2"/>
          </p:nvPr>
        </p:nvSpPr>
        <p:spPr>
          <a:xfrm>
            <a:off x="3359302" y="8806579"/>
            <a:ext cx="407163" cy="389915"/>
          </a:xfrm>
          <a:prstGeom prst="rect">
            <a:avLst/>
          </a:prstGeom>
        </p:spPr>
        <p:txBody>
          <a:bodyPr/>
          <a:lstStyle>
            <a:lvl1pPr>
              <a:defRPr b="1">
                <a:solidFill>
                  <a:schemeClr val="bg1"/>
                </a:solidFill>
              </a:defRPr>
            </a:lvl1pPr>
          </a:lstStyle>
          <a:p>
            <a:fld id="{86CB4B4D-7CA3-9044-876B-883B54F8677D}" type="slidenum">
              <a:rPr lang="en-US" smtClean="0"/>
              <a:pPr/>
              <a:t>‹#›</a:t>
            </a:fld>
            <a:endParaRPr lang="en-US" dirty="0"/>
          </a:p>
        </p:txBody>
      </p:sp>
      <p:sp>
        <p:nvSpPr>
          <p:cNvPr id="10" name="TextBox 9">
            <a:extLst>
              <a:ext uri="{FF2B5EF4-FFF2-40B4-BE49-F238E27FC236}">
                <a16:creationId xmlns:a16="http://schemas.microsoft.com/office/drawing/2014/main" id="{8A22E215-9954-4806-9D9A-1A1420963F8F}"/>
              </a:ext>
            </a:extLst>
          </p:cNvPr>
          <p:cNvSpPr txBox="1"/>
          <p:nvPr userDrawn="1"/>
        </p:nvSpPr>
        <p:spPr>
          <a:xfrm>
            <a:off x="552421" y="1786744"/>
            <a:ext cx="4438716" cy="23185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rPr>
              <a:t>Learning </a:t>
            </a:r>
          </a:p>
          <a:p>
            <a:pPr marL="22860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rPr>
              <a:t> objectives</a:t>
            </a:r>
          </a:p>
        </p:txBody>
      </p:sp>
      <p:sp>
        <p:nvSpPr>
          <p:cNvPr id="11" name="Oval 10">
            <a:extLst>
              <a:ext uri="{FF2B5EF4-FFF2-40B4-BE49-F238E27FC236}">
                <a16:creationId xmlns:a16="http://schemas.microsoft.com/office/drawing/2014/main" id="{BA8CD374-DE7D-43EA-9F94-1DD0DF2811CA}"/>
              </a:ext>
            </a:extLst>
          </p:cNvPr>
          <p:cNvSpPr/>
          <p:nvPr userDrawn="1"/>
        </p:nvSpPr>
        <p:spPr>
          <a:xfrm>
            <a:off x="4471987" y="49910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2" name="Oval 11">
            <a:extLst>
              <a:ext uri="{FF2B5EF4-FFF2-40B4-BE49-F238E27FC236}">
                <a16:creationId xmlns:a16="http://schemas.microsoft.com/office/drawing/2014/main" id="{373BD401-B204-477D-A258-15956F87BFBD}"/>
              </a:ext>
            </a:extLst>
          </p:cNvPr>
          <p:cNvSpPr/>
          <p:nvPr userDrawn="1"/>
        </p:nvSpPr>
        <p:spPr>
          <a:xfrm>
            <a:off x="1409685" y="5472065"/>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3" name="Oval 12">
            <a:extLst>
              <a:ext uri="{FF2B5EF4-FFF2-40B4-BE49-F238E27FC236}">
                <a16:creationId xmlns:a16="http://schemas.microsoft.com/office/drawing/2014/main" id="{665F1934-5DEE-4B6F-82A1-91C94ED66EC1}"/>
              </a:ext>
            </a:extLst>
          </p:cNvPr>
          <p:cNvSpPr/>
          <p:nvPr userDrawn="1"/>
        </p:nvSpPr>
        <p:spPr>
          <a:xfrm>
            <a:off x="3005129" y="55244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4" name="Oval 13">
            <a:extLst>
              <a:ext uri="{FF2B5EF4-FFF2-40B4-BE49-F238E27FC236}">
                <a16:creationId xmlns:a16="http://schemas.microsoft.com/office/drawing/2014/main" id="{603988E4-17E3-4E17-A8A9-FA733984BEF0}"/>
              </a:ext>
            </a:extLst>
          </p:cNvPr>
          <p:cNvSpPr/>
          <p:nvPr userDrawn="1"/>
        </p:nvSpPr>
        <p:spPr>
          <a:xfrm>
            <a:off x="233341" y="468148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5" name="Oval 14">
            <a:extLst>
              <a:ext uri="{FF2B5EF4-FFF2-40B4-BE49-F238E27FC236}">
                <a16:creationId xmlns:a16="http://schemas.microsoft.com/office/drawing/2014/main" id="{7D045646-DD89-4624-8E95-9D8CB247E220}"/>
              </a:ext>
            </a:extLst>
          </p:cNvPr>
          <p:cNvSpPr/>
          <p:nvPr userDrawn="1"/>
        </p:nvSpPr>
        <p:spPr>
          <a:xfrm>
            <a:off x="1433493" y="209486"/>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6" name="Oval 15">
            <a:extLst>
              <a:ext uri="{FF2B5EF4-FFF2-40B4-BE49-F238E27FC236}">
                <a16:creationId xmlns:a16="http://schemas.microsoft.com/office/drawing/2014/main" id="{8ACE747F-5601-408E-A284-04E991B5B0CB}"/>
              </a:ext>
            </a:extLst>
          </p:cNvPr>
          <p:cNvSpPr/>
          <p:nvPr userDrawn="1"/>
        </p:nvSpPr>
        <p:spPr>
          <a:xfrm>
            <a:off x="257149" y="87624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7" name="Oval 16">
            <a:extLst>
              <a:ext uri="{FF2B5EF4-FFF2-40B4-BE49-F238E27FC236}">
                <a16:creationId xmlns:a16="http://schemas.microsoft.com/office/drawing/2014/main" id="{EAE39682-91C7-46FF-A65B-27005750B901}"/>
              </a:ext>
            </a:extLst>
          </p:cNvPr>
          <p:cNvSpPr/>
          <p:nvPr userDrawn="1"/>
        </p:nvSpPr>
        <p:spPr>
          <a:xfrm>
            <a:off x="121198" y="6224608"/>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8" name="Oval 17">
            <a:extLst>
              <a:ext uri="{FF2B5EF4-FFF2-40B4-BE49-F238E27FC236}">
                <a16:creationId xmlns:a16="http://schemas.microsoft.com/office/drawing/2014/main" id="{5892AB23-FC02-44D7-8FF0-02B234D00C47}"/>
              </a:ext>
            </a:extLst>
          </p:cNvPr>
          <p:cNvSpPr/>
          <p:nvPr userDrawn="1"/>
        </p:nvSpPr>
        <p:spPr>
          <a:xfrm>
            <a:off x="2834779"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9" name="Oval 18">
            <a:extLst>
              <a:ext uri="{FF2B5EF4-FFF2-40B4-BE49-F238E27FC236}">
                <a16:creationId xmlns:a16="http://schemas.microsoft.com/office/drawing/2014/main" id="{98FB21B8-E4AD-4633-83D1-A7C8732FDBF0}"/>
              </a:ext>
            </a:extLst>
          </p:cNvPr>
          <p:cNvSpPr/>
          <p:nvPr userDrawn="1"/>
        </p:nvSpPr>
        <p:spPr>
          <a:xfrm>
            <a:off x="2156671" y="8305162"/>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0" name="Oval 19">
            <a:extLst>
              <a:ext uri="{FF2B5EF4-FFF2-40B4-BE49-F238E27FC236}">
                <a16:creationId xmlns:a16="http://schemas.microsoft.com/office/drawing/2014/main" id="{B664045A-1DB3-45FF-BEAE-03007B19879C}"/>
              </a:ext>
            </a:extLst>
          </p:cNvPr>
          <p:cNvSpPr/>
          <p:nvPr userDrawn="1"/>
        </p:nvSpPr>
        <p:spPr>
          <a:xfrm>
            <a:off x="4030460" y="7983624"/>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1" name="Oval 20">
            <a:extLst>
              <a:ext uri="{FF2B5EF4-FFF2-40B4-BE49-F238E27FC236}">
                <a16:creationId xmlns:a16="http://schemas.microsoft.com/office/drawing/2014/main" id="{76E15AEC-65DB-4293-AE4E-9A0493FA6690}"/>
              </a:ext>
            </a:extLst>
          </p:cNvPr>
          <p:cNvSpPr/>
          <p:nvPr userDrawn="1"/>
        </p:nvSpPr>
        <p:spPr>
          <a:xfrm>
            <a:off x="5477583" y="6194398"/>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2" name="Oval 21">
            <a:extLst>
              <a:ext uri="{FF2B5EF4-FFF2-40B4-BE49-F238E27FC236}">
                <a16:creationId xmlns:a16="http://schemas.microsoft.com/office/drawing/2014/main" id="{A40B9A37-74F8-4DA1-B76F-1B3F3D1ECFAC}"/>
              </a:ext>
            </a:extLst>
          </p:cNvPr>
          <p:cNvSpPr/>
          <p:nvPr userDrawn="1"/>
        </p:nvSpPr>
        <p:spPr>
          <a:xfrm>
            <a:off x="371593" y="7842725"/>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3" name="Oval 22">
            <a:extLst>
              <a:ext uri="{FF2B5EF4-FFF2-40B4-BE49-F238E27FC236}">
                <a16:creationId xmlns:a16="http://schemas.microsoft.com/office/drawing/2014/main" id="{87C3606F-D2F7-4578-93CE-BE4BD279FB90}"/>
              </a:ext>
            </a:extLst>
          </p:cNvPr>
          <p:cNvSpPr/>
          <p:nvPr userDrawn="1"/>
        </p:nvSpPr>
        <p:spPr>
          <a:xfrm>
            <a:off x="4323072" y="6558155"/>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4" name="Oval 23">
            <a:extLst>
              <a:ext uri="{FF2B5EF4-FFF2-40B4-BE49-F238E27FC236}">
                <a16:creationId xmlns:a16="http://schemas.microsoft.com/office/drawing/2014/main" id="{B8882536-B02B-4BE7-95DB-754380B43616}"/>
              </a:ext>
            </a:extLst>
          </p:cNvPr>
          <p:cNvSpPr/>
          <p:nvPr userDrawn="1"/>
        </p:nvSpPr>
        <p:spPr>
          <a:xfrm>
            <a:off x="1431123"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Photo and tex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AC80842A-EB07-4AA3-9089-79FF9B21A566}"/>
              </a:ext>
            </a:extLst>
          </p:cNvPr>
          <p:cNvSpPr>
            <a:spLocks noGrp="1"/>
          </p:cNvSpPr>
          <p:nvPr>
            <p:ph type="pic" sz="quarter" idx="15"/>
          </p:nvPr>
        </p:nvSpPr>
        <p:spPr>
          <a:xfrm>
            <a:off x="10576732" y="-1"/>
            <a:ext cx="6795615" cy="9753601"/>
          </a:xfrm>
          <a:custGeom>
            <a:avLst/>
            <a:gdLst>
              <a:gd name="connsiteX0" fmla="*/ 6734175 w 6734175"/>
              <a:gd name="connsiteY0" fmla="*/ 4883944 h 9767888"/>
              <a:gd name="connsiteX1" fmla="*/ 3367087 w 6734175"/>
              <a:gd name="connsiteY1" fmla="*/ 9767888 h 9767888"/>
              <a:gd name="connsiteX2" fmla="*/ -1 w 6734175"/>
              <a:gd name="connsiteY2" fmla="*/ 4883944 h 9767888"/>
              <a:gd name="connsiteX3" fmla="*/ 3367087 w 6734175"/>
              <a:gd name="connsiteY3" fmla="*/ 0 h 9767888"/>
              <a:gd name="connsiteX4" fmla="*/ 3367088 w 6734175"/>
              <a:gd name="connsiteY4" fmla="*/ 4883944 h 9767888"/>
              <a:gd name="connsiteX5" fmla="*/ 6734175 w 6734175"/>
              <a:gd name="connsiteY5" fmla="*/ 4883944 h 9767888"/>
              <a:gd name="connsiteX0" fmla="*/ 6734176 w 7026321"/>
              <a:gd name="connsiteY0" fmla="*/ 5309125 h 10193069"/>
              <a:gd name="connsiteX1" fmla="*/ 3367088 w 7026321"/>
              <a:gd name="connsiteY1" fmla="*/ 10193069 h 10193069"/>
              <a:gd name="connsiteX2" fmla="*/ 0 w 7026321"/>
              <a:gd name="connsiteY2" fmla="*/ 5309125 h 10193069"/>
              <a:gd name="connsiteX3" fmla="*/ 3367088 w 7026321"/>
              <a:gd name="connsiteY3" fmla="*/ 425181 h 10193069"/>
              <a:gd name="connsiteX4" fmla="*/ 6698117 w 7026321"/>
              <a:gd name="connsiteY4" fmla="*/ 475868 h 10193069"/>
              <a:gd name="connsiteX5" fmla="*/ 6734176 w 7026321"/>
              <a:gd name="connsiteY5" fmla="*/ 5309125 h 10193069"/>
              <a:gd name="connsiteX0" fmla="*/ 6734176 w 7026321"/>
              <a:gd name="connsiteY0" fmla="*/ 4883944 h 9767888"/>
              <a:gd name="connsiteX1" fmla="*/ 3367088 w 7026321"/>
              <a:gd name="connsiteY1" fmla="*/ 9767888 h 9767888"/>
              <a:gd name="connsiteX2" fmla="*/ 0 w 7026321"/>
              <a:gd name="connsiteY2" fmla="*/ 4883944 h 9767888"/>
              <a:gd name="connsiteX3" fmla="*/ 3367088 w 7026321"/>
              <a:gd name="connsiteY3" fmla="*/ 0 h 9767888"/>
              <a:gd name="connsiteX4" fmla="*/ 6698117 w 7026321"/>
              <a:gd name="connsiteY4" fmla="*/ 50687 h 9767888"/>
              <a:gd name="connsiteX5" fmla="*/ 6734176 w 7026321"/>
              <a:gd name="connsiteY5" fmla="*/ 4883944 h 9767888"/>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746776 w 7896225"/>
              <a:gd name="connsiteY0" fmla="*/ 9847831 h 11253975"/>
              <a:gd name="connsiteX1" fmla="*/ 4216403 w 7896225"/>
              <a:gd name="connsiteY1" fmla="*/ 9865860 h 11253975"/>
              <a:gd name="connsiteX2" fmla="*/ 849315 w 7896225"/>
              <a:gd name="connsiteY2" fmla="*/ 4981916 h 11253975"/>
              <a:gd name="connsiteX3" fmla="*/ 1016003 w 7896225"/>
              <a:gd name="connsiteY3" fmla="*/ 0 h 11253975"/>
              <a:gd name="connsiteX4" fmla="*/ 7547432 w 7896225"/>
              <a:gd name="connsiteY4" fmla="*/ 148659 h 11253975"/>
              <a:gd name="connsiteX5" fmla="*/ 7746776 w 7896225"/>
              <a:gd name="connsiteY5"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7991246"/>
              <a:gd name="connsiteY0" fmla="*/ 9847831 h 11253975"/>
              <a:gd name="connsiteX1" fmla="*/ 4216403 w 7991246"/>
              <a:gd name="connsiteY1" fmla="*/ 9865860 h 11253975"/>
              <a:gd name="connsiteX2" fmla="*/ 849315 w 7991246"/>
              <a:gd name="connsiteY2" fmla="*/ 4981916 h 11253975"/>
              <a:gd name="connsiteX3" fmla="*/ 1016003 w 7991246"/>
              <a:gd name="connsiteY3" fmla="*/ 0 h 11253975"/>
              <a:gd name="connsiteX4" fmla="*/ 7547432 w 7991246"/>
              <a:gd name="connsiteY4" fmla="*/ 148659 h 11253975"/>
              <a:gd name="connsiteX5" fmla="*/ 7581243 w 7991246"/>
              <a:gd name="connsiteY5" fmla="*/ 2173997 h 11253975"/>
              <a:gd name="connsiteX6" fmla="*/ 7746776 w 7991246"/>
              <a:gd name="connsiteY6" fmla="*/ 9847831 h 11253975"/>
              <a:gd name="connsiteX0" fmla="*/ 7746776 w 7746776"/>
              <a:gd name="connsiteY0" fmla="*/ 9847831 h 11253975"/>
              <a:gd name="connsiteX1" fmla="*/ 4216403 w 7746776"/>
              <a:gd name="connsiteY1" fmla="*/ 9865860 h 11253975"/>
              <a:gd name="connsiteX2" fmla="*/ 849315 w 7746776"/>
              <a:gd name="connsiteY2" fmla="*/ 4981916 h 11253975"/>
              <a:gd name="connsiteX3" fmla="*/ 1016003 w 7746776"/>
              <a:gd name="connsiteY3" fmla="*/ 0 h 11253975"/>
              <a:gd name="connsiteX4" fmla="*/ 7547432 w 7746776"/>
              <a:gd name="connsiteY4" fmla="*/ 148659 h 11253975"/>
              <a:gd name="connsiteX5" fmla="*/ 7581243 w 7746776"/>
              <a:gd name="connsiteY5" fmla="*/ 2173997 h 11253975"/>
              <a:gd name="connsiteX6" fmla="*/ 7746776 w 7746776"/>
              <a:gd name="connsiteY6" fmla="*/ 9847831 h 11253975"/>
              <a:gd name="connsiteX0" fmla="*/ 7714119 w 7714119"/>
              <a:gd name="connsiteY0" fmla="*/ 9815174 h 11230815"/>
              <a:gd name="connsiteX1" fmla="*/ 4216403 w 7714119"/>
              <a:gd name="connsiteY1" fmla="*/ 9865860 h 11230815"/>
              <a:gd name="connsiteX2" fmla="*/ 849315 w 7714119"/>
              <a:gd name="connsiteY2" fmla="*/ 4981916 h 11230815"/>
              <a:gd name="connsiteX3" fmla="*/ 1016003 w 7714119"/>
              <a:gd name="connsiteY3" fmla="*/ 0 h 11230815"/>
              <a:gd name="connsiteX4" fmla="*/ 7547432 w 7714119"/>
              <a:gd name="connsiteY4" fmla="*/ 148659 h 11230815"/>
              <a:gd name="connsiteX5" fmla="*/ 7581243 w 7714119"/>
              <a:gd name="connsiteY5" fmla="*/ 2173997 h 11230815"/>
              <a:gd name="connsiteX6" fmla="*/ 7714119 w 7714119"/>
              <a:gd name="connsiteY6" fmla="*/ 9815174 h 11230815"/>
              <a:gd name="connsiteX0" fmla="*/ 7714119 w 7714119"/>
              <a:gd name="connsiteY0" fmla="*/ 9815174 h 10229603"/>
              <a:gd name="connsiteX1" fmla="*/ 4216403 w 7714119"/>
              <a:gd name="connsiteY1" fmla="*/ 9865860 h 10229603"/>
              <a:gd name="connsiteX2" fmla="*/ 849315 w 7714119"/>
              <a:gd name="connsiteY2" fmla="*/ 4981916 h 10229603"/>
              <a:gd name="connsiteX3" fmla="*/ 1016003 w 7714119"/>
              <a:gd name="connsiteY3" fmla="*/ 0 h 10229603"/>
              <a:gd name="connsiteX4" fmla="*/ 7547432 w 7714119"/>
              <a:gd name="connsiteY4" fmla="*/ 148659 h 10229603"/>
              <a:gd name="connsiteX5" fmla="*/ 7581243 w 7714119"/>
              <a:gd name="connsiteY5" fmla="*/ 2173997 h 10229603"/>
              <a:gd name="connsiteX6" fmla="*/ 7714119 w 7714119"/>
              <a:gd name="connsiteY6" fmla="*/ 9815174 h 10229603"/>
              <a:gd name="connsiteX0" fmla="*/ 7714119 w 7714119"/>
              <a:gd name="connsiteY0" fmla="*/ 9815174 h 9924955"/>
              <a:gd name="connsiteX1" fmla="*/ 4216403 w 7714119"/>
              <a:gd name="connsiteY1" fmla="*/ 9865860 h 9924955"/>
              <a:gd name="connsiteX2" fmla="*/ 849315 w 7714119"/>
              <a:gd name="connsiteY2" fmla="*/ 4981916 h 9924955"/>
              <a:gd name="connsiteX3" fmla="*/ 1016003 w 7714119"/>
              <a:gd name="connsiteY3" fmla="*/ 0 h 9924955"/>
              <a:gd name="connsiteX4" fmla="*/ 7547432 w 7714119"/>
              <a:gd name="connsiteY4" fmla="*/ 148659 h 9924955"/>
              <a:gd name="connsiteX5" fmla="*/ 7581243 w 7714119"/>
              <a:gd name="connsiteY5" fmla="*/ 2173997 h 9924955"/>
              <a:gd name="connsiteX6" fmla="*/ 7714119 w 7714119"/>
              <a:gd name="connsiteY6" fmla="*/ 9815174 h 9924955"/>
              <a:gd name="connsiteX0" fmla="*/ 7714119 w 7714119"/>
              <a:gd name="connsiteY0" fmla="*/ 9815174 h 10360223"/>
              <a:gd name="connsiteX1" fmla="*/ 4216403 w 7714119"/>
              <a:gd name="connsiteY1" fmla="*/ 9865860 h 10360223"/>
              <a:gd name="connsiteX2" fmla="*/ 849315 w 7714119"/>
              <a:gd name="connsiteY2" fmla="*/ 4981916 h 10360223"/>
              <a:gd name="connsiteX3" fmla="*/ 1016003 w 7714119"/>
              <a:gd name="connsiteY3" fmla="*/ 0 h 10360223"/>
              <a:gd name="connsiteX4" fmla="*/ 7547432 w 7714119"/>
              <a:gd name="connsiteY4" fmla="*/ 148659 h 10360223"/>
              <a:gd name="connsiteX5" fmla="*/ 7581243 w 7714119"/>
              <a:gd name="connsiteY5" fmla="*/ 2173997 h 10360223"/>
              <a:gd name="connsiteX6" fmla="*/ 7714119 w 7714119"/>
              <a:gd name="connsiteY6" fmla="*/ 9815174 h 10360223"/>
              <a:gd name="connsiteX0" fmla="*/ 7714119 w 7714119"/>
              <a:gd name="connsiteY0" fmla="*/ 9815174 h 9896089"/>
              <a:gd name="connsiteX1" fmla="*/ 4216403 w 7714119"/>
              <a:gd name="connsiteY1" fmla="*/ 9865860 h 9896089"/>
              <a:gd name="connsiteX2" fmla="*/ 849315 w 7714119"/>
              <a:gd name="connsiteY2" fmla="*/ 4981916 h 9896089"/>
              <a:gd name="connsiteX3" fmla="*/ 1016003 w 7714119"/>
              <a:gd name="connsiteY3" fmla="*/ 0 h 9896089"/>
              <a:gd name="connsiteX4" fmla="*/ 7547432 w 7714119"/>
              <a:gd name="connsiteY4" fmla="*/ 148659 h 9896089"/>
              <a:gd name="connsiteX5" fmla="*/ 7581243 w 7714119"/>
              <a:gd name="connsiteY5" fmla="*/ 2173997 h 9896089"/>
              <a:gd name="connsiteX6" fmla="*/ 7714119 w 7714119"/>
              <a:gd name="connsiteY6" fmla="*/ 9815174 h 9896089"/>
              <a:gd name="connsiteX0" fmla="*/ 7140703 w 7140703"/>
              <a:gd name="connsiteY0" fmla="*/ 9815174 h 9896089"/>
              <a:gd name="connsiteX1" fmla="*/ 3642987 w 7140703"/>
              <a:gd name="connsiteY1" fmla="*/ 9865860 h 9896089"/>
              <a:gd name="connsiteX2" fmla="*/ 275899 w 7140703"/>
              <a:gd name="connsiteY2" fmla="*/ 4981916 h 9896089"/>
              <a:gd name="connsiteX3" fmla="*/ 442587 w 7140703"/>
              <a:gd name="connsiteY3" fmla="*/ 0 h 9896089"/>
              <a:gd name="connsiteX4" fmla="*/ 6974016 w 7140703"/>
              <a:gd name="connsiteY4" fmla="*/ 148659 h 9896089"/>
              <a:gd name="connsiteX5" fmla="*/ 7007827 w 7140703"/>
              <a:gd name="connsiteY5" fmla="*/ 2173997 h 9896089"/>
              <a:gd name="connsiteX6" fmla="*/ 7140703 w 7140703"/>
              <a:gd name="connsiteY6" fmla="*/ 9815174 h 9896089"/>
              <a:gd name="connsiteX0" fmla="*/ 6896771 w 6896771"/>
              <a:gd name="connsiteY0" fmla="*/ 9815174 h 9896089"/>
              <a:gd name="connsiteX1" fmla="*/ 3399055 w 6896771"/>
              <a:gd name="connsiteY1" fmla="*/ 9865860 h 9896089"/>
              <a:gd name="connsiteX2" fmla="*/ 31967 w 6896771"/>
              <a:gd name="connsiteY2" fmla="*/ 4981916 h 9896089"/>
              <a:gd name="connsiteX3" fmla="*/ 198655 w 6896771"/>
              <a:gd name="connsiteY3" fmla="*/ 0 h 9896089"/>
              <a:gd name="connsiteX4" fmla="*/ 6730084 w 6896771"/>
              <a:gd name="connsiteY4" fmla="*/ 148659 h 9896089"/>
              <a:gd name="connsiteX5" fmla="*/ 6763895 w 6896771"/>
              <a:gd name="connsiteY5" fmla="*/ 2173997 h 9896089"/>
              <a:gd name="connsiteX6" fmla="*/ 6896771 w 6896771"/>
              <a:gd name="connsiteY6" fmla="*/ 9815174 h 9896089"/>
              <a:gd name="connsiteX0" fmla="*/ 7012587 w 7012587"/>
              <a:gd name="connsiteY0" fmla="*/ 9815174 h 9896089"/>
              <a:gd name="connsiteX1" fmla="*/ 3514871 w 7012587"/>
              <a:gd name="connsiteY1" fmla="*/ 9865860 h 9896089"/>
              <a:gd name="connsiteX2" fmla="*/ 147783 w 7012587"/>
              <a:gd name="connsiteY2" fmla="*/ 4981916 h 9896089"/>
              <a:gd name="connsiteX3" fmla="*/ 314471 w 7012587"/>
              <a:gd name="connsiteY3" fmla="*/ 0 h 9896089"/>
              <a:gd name="connsiteX4" fmla="*/ 6845900 w 7012587"/>
              <a:gd name="connsiteY4" fmla="*/ 148659 h 9896089"/>
              <a:gd name="connsiteX5" fmla="*/ 6879711 w 7012587"/>
              <a:gd name="connsiteY5" fmla="*/ 2173997 h 9896089"/>
              <a:gd name="connsiteX6" fmla="*/ 7012587 w 7012587"/>
              <a:gd name="connsiteY6" fmla="*/ 9815174 h 9896089"/>
              <a:gd name="connsiteX0" fmla="*/ 6931890 w 6931890"/>
              <a:gd name="connsiteY0" fmla="*/ 9815174 h 9896089"/>
              <a:gd name="connsiteX1" fmla="*/ 3434174 w 6931890"/>
              <a:gd name="connsiteY1" fmla="*/ 9865860 h 9896089"/>
              <a:gd name="connsiteX2" fmla="*/ 67086 w 6931890"/>
              <a:gd name="connsiteY2" fmla="*/ 4981916 h 9896089"/>
              <a:gd name="connsiteX3" fmla="*/ 233774 w 6931890"/>
              <a:gd name="connsiteY3" fmla="*/ 0 h 9896089"/>
              <a:gd name="connsiteX4" fmla="*/ 6765203 w 6931890"/>
              <a:gd name="connsiteY4" fmla="*/ 148659 h 9896089"/>
              <a:gd name="connsiteX5" fmla="*/ 6799014 w 6931890"/>
              <a:gd name="connsiteY5" fmla="*/ 2173997 h 9896089"/>
              <a:gd name="connsiteX6" fmla="*/ 6931890 w 6931890"/>
              <a:gd name="connsiteY6" fmla="*/ 9815174 h 9896089"/>
              <a:gd name="connsiteX0" fmla="*/ 6825018 w 6825018"/>
              <a:gd name="connsiteY0" fmla="*/ 9815174 h 10239278"/>
              <a:gd name="connsiteX1" fmla="*/ 3327302 w 6825018"/>
              <a:gd name="connsiteY1" fmla="*/ 9865860 h 10239278"/>
              <a:gd name="connsiteX2" fmla="*/ 319442 w 6825018"/>
              <a:gd name="connsiteY2" fmla="*/ 4851287 h 10239278"/>
              <a:gd name="connsiteX3" fmla="*/ 126902 w 6825018"/>
              <a:gd name="connsiteY3" fmla="*/ 0 h 10239278"/>
              <a:gd name="connsiteX4" fmla="*/ 6658331 w 6825018"/>
              <a:gd name="connsiteY4" fmla="*/ 148659 h 10239278"/>
              <a:gd name="connsiteX5" fmla="*/ 6692142 w 6825018"/>
              <a:gd name="connsiteY5" fmla="*/ 2173997 h 10239278"/>
              <a:gd name="connsiteX6" fmla="*/ 6825018 w 6825018"/>
              <a:gd name="connsiteY6" fmla="*/ 9815174 h 10239278"/>
              <a:gd name="connsiteX0" fmla="*/ 6825018 w 6825018"/>
              <a:gd name="connsiteY0" fmla="*/ 9815174 h 9905687"/>
              <a:gd name="connsiteX1" fmla="*/ 3327302 w 6825018"/>
              <a:gd name="connsiteY1" fmla="*/ 9865860 h 9905687"/>
              <a:gd name="connsiteX2" fmla="*/ 319442 w 6825018"/>
              <a:gd name="connsiteY2" fmla="*/ 4851287 h 9905687"/>
              <a:gd name="connsiteX3" fmla="*/ 126902 w 6825018"/>
              <a:gd name="connsiteY3" fmla="*/ 0 h 9905687"/>
              <a:gd name="connsiteX4" fmla="*/ 6658331 w 6825018"/>
              <a:gd name="connsiteY4" fmla="*/ 148659 h 9905687"/>
              <a:gd name="connsiteX5" fmla="*/ 6692142 w 6825018"/>
              <a:gd name="connsiteY5" fmla="*/ 2173997 h 9905687"/>
              <a:gd name="connsiteX6" fmla="*/ 6825018 w 6825018"/>
              <a:gd name="connsiteY6" fmla="*/ 9815174 h 9905687"/>
              <a:gd name="connsiteX0" fmla="*/ 6825018 w 6825018"/>
              <a:gd name="connsiteY0" fmla="*/ 9815174 h 9963588"/>
              <a:gd name="connsiteX1" fmla="*/ 3327302 w 6825018"/>
              <a:gd name="connsiteY1" fmla="*/ 9865860 h 9963588"/>
              <a:gd name="connsiteX2" fmla="*/ 319442 w 6825018"/>
              <a:gd name="connsiteY2" fmla="*/ 4851287 h 9963588"/>
              <a:gd name="connsiteX3" fmla="*/ 126902 w 6825018"/>
              <a:gd name="connsiteY3" fmla="*/ 0 h 9963588"/>
              <a:gd name="connsiteX4" fmla="*/ 6658331 w 6825018"/>
              <a:gd name="connsiteY4" fmla="*/ 148659 h 9963588"/>
              <a:gd name="connsiteX5" fmla="*/ 6692142 w 6825018"/>
              <a:gd name="connsiteY5" fmla="*/ 2173997 h 9963588"/>
              <a:gd name="connsiteX6" fmla="*/ 6825018 w 6825018"/>
              <a:gd name="connsiteY6" fmla="*/ 9815174 h 9963588"/>
              <a:gd name="connsiteX0" fmla="*/ 6852413 w 6852413"/>
              <a:gd name="connsiteY0" fmla="*/ 9815174 h 10069925"/>
              <a:gd name="connsiteX1" fmla="*/ 3354697 w 6852413"/>
              <a:gd name="connsiteY1" fmla="*/ 9865860 h 10069925"/>
              <a:gd name="connsiteX2" fmla="*/ 1363764 w 6852413"/>
              <a:gd name="connsiteY2" fmla="*/ 7137882 h 10069925"/>
              <a:gd name="connsiteX3" fmla="*/ 346837 w 6852413"/>
              <a:gd name="connsiteY3" fmla="*/ 4851287 h 10069925"/>
              <a:gd name="connsiteX4" fmla="*/ 154297 w 6852413"/>
              <a:gd name="connsiteY4" fmla="*/ 0 h 10069925"/>
              <a:gd name="connsiteX5" fmla="*/ 6685726 w 6852413"/>
              <a:gd name="connsiteY5" fmla="*/ 148659 h 10069925"/>
              <a:gd name="connsiteX6" fmla="*/ 6719537 w 6852413"/>
              <a:gd name="connsiteY6" fmla="*/ 2173997 h 10069925"/>
              <a:gd name="connsiteX7" fmla="*/ 6852413 w 6852413"/>
              <a:gd name="connsiteY7" fmla="*/ 9815174 h 10069925"/>
              <a:gd name="connsiteX0" fmla="*/ 6852413 w 6852413"/>
              <a:gd name="connsiteY0" fmla="*/ 9815174 h 9910453"/>
              <a:gd name="connsiteX1" fmla="*/ 3354697 w 6852413"/>
              <a:gd name="connsiteY1" fmla="*/ 9865860 h 9910453"/>
              <a:gd name="connsiteX2" fmla="*/ 1363764 w 6852413"/>
              <a:gd name="connsiteY2" fmla="*/ 7137882 h 9910453"/>
              <a:gd name="connsiteX3" fmla="*/ 346837 w 6852413"/>
              <a:gd name="connsiteY3" fmla="*/ 4851287 h 9910453"/>
              <a:gd name="connsiteX4" fmla="*/ 154297 w 6852413"/>
              <a:gd name="connsiteY4" fmla="*/ 0 h 9910453"/>
              <a:gd name="connsiteX5" fmla="*/ 6685726 w 6852413"/>
              <a:gd name="connsiteY5" fmla="*/ 148659 h 9910453"/>
              <a:gd name="connsiteX6" fmla="*/ 6719537 w 6852413"/>
              <a:gd name="connsiteY6" fmla="*/ 2173997 h 9910453"/>
              <a:gd name="connsiteX7" fmla="*/ 6852413 w 6852413"/>
              <a:gd name="connsiteY7" fmla="*/ 9815174 h 9910453"/>
              <a:gd name="connsiteX0" fmla="*/ 6852413 w 6852413"/>
              <a:gd name="connsiteY0" fmla="*/ 9815174 h 9924910"/>
              <a:gd name="connsiteX1" fmla="*/ 3354697 w 6852413"/>
              <a:gd name="connsiteY1" fmla="*/ 9865860 h 9924910"/>
              <a:gd name="connsiteX2" fmla="*/ 1363764 w 6852413"/>
              <a:gd name="connsiteY2" fmla="*/ 7137882 h 9924910"/>
              <a:gd name="connsiteX3" fmla="*/ 346837 w 6852413"/>
              <a:gd name="connsiteY3" fmla="*/ 4851287 h 9924910"/>
              <a:gd name="connsiteX4" fmla="*/ 154297 w 6852413"/>
              <a:gd name="connsiteY4" fmla="*/ 0 h 9924910"/>
              <a:gd name="connsiteX5" fmla="*/ 6685726 w 6852413"/>
              <a:gd name="connsiteY5" fmla="*/ 148659 h 9924910"/>
              <a:gd name="connsiteX6" fmla="*/ 6719537 w 6852413"/>
              <a:gd name="connsiteY6" fmla="*/ 2173997 h 9924910"/>
              <a:gd name="connsiteX7" fmla="*/ 6852413 w 6852413"/>
              <a:gd name="connsiteY7" fmla="*/ 9815174 h 9924910"/>
              <a:gd name="connsiteX0" fmla="*/ 6772202 w 6772202"/>
              <a:gd name="connsiteY0" fmla="*/ 9799132 h 10064527"/>
              <a:gd name="connsiteX1" fmla="*/ 3354697 w 6772202"/>
              <a:gd name="connsiteY1" fmla="*/ 9865860 h 10064527"/>
              <a:gd name="connsiteX2" fmla="*/ 1363764 w 6772202"/>
              <a:gd name="connsiteY2" fmla="*/ 7137882 h 10064527"/>
              <a:gd name="connsiteX3" fmla="*/ 346837 w 6772202"/>
              <a:gd name="connsiteY3" fmla="*/ 4851287 h 10064527"/>
              <a:gd name="connsiteX4" fmla="*/ 154297 w 6772202"/>
              <a:gd name="connsiteY4" fmla="*/ 0 h 10064527"/>
              <a:gd name="connsiteX5" fmla="*/ 6685726 w 6772202"/>
              <a:gd name="connsiteY5" fmla="*/ 148659 h 10064527"/>
              <a:gd name="connsiteX6" fmla="*/ 6719537 w 6772202"/>
              <a:gd name="connsiteY6" fmla="*/ 2173997 h 10064527"/>
              <a:gd name="connsiteX7" fmla="*/ 6772202 w 6772202"/>
              <a:gd name="connsiteY7" fmla="*/ 9799132 h 10064527"/>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51480 w 6837956"/>
              <a:gd name="connsiteY5" fmla="*/ 52406 h 9968274"/>
              <a:gd name="connsiteX6" fmla="*/ 6785291 w 6837956"/>
              <a:gd name="connsiteY6" fmla="*/ 2077744 h 9968274"/>
              <a:gd name="connsiteX7" fmla="*/ 6837956 w 6837956"/>
              <a:gd name="connsiteY7" fmla="*/ 9702879 h 9968274"/>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83564 w 6837956"/>
              <a:gd name="connsiteY5" fmla="*/ 4280 h 9968274"/>
              <a:gd name="connsiteX6" fmla="*/ 6785291 w 6837956"/>
              <a:gd name="connsiteY6" fmla="*/ 2077744 h 9968274"/>
              <a:gd name="connsiteX7" fmla="*/ 6837956 w 6837956"/>
              <a:gd name="connsiteY7" fmla="*/ 9702879 h 9968274"/>
              <a:gd name="connsiteX0" fmla="*/ 6837956 w 6837956"/>
              <a:gd name="connsiteY0" fmla="*/ 9702879 h 9944781"/>
              <a:gd name="connsiteX1" fmla="*/ 3484620 w 6837956"/>
              <a:gd name="connsiteY1" fmla="*/ 9737523 h 9944781"/>
              <a:gd name="connsiteX2" fmla="*/ 1429518 w 6837956"/>
              <a:gd name="connsiteY2" fmla="*/ 7041629 h 9944781"/>
              <a:gd name="connsiteX3" fmla="*/ 412591 w 6837956"/>
              <a:gd name="connsiteY3" fmla="*/ 4755034 h 9944781"/>
              <a:gd name="connsiteX4" fmla="*/ 139840 w 6837956"/>
              <a:gd name="connsiteY4" fmla="*/ 0 h 9944781"/>
              <a:gd name="connsiteX5" fmla="*/ 6783564 w 6837956"/>
              <a:gd name="connsiteY5" fmla="*/ 4280 h 9944781"/>
              <a:gd name="connsiteX6" fmla="*/ 6785291 w 6837956"/>
              <a:gd name="connsiteY6" fmla="*/ 2077744 h 9944781"/>
              <a:gd name="connsiteX7" fmla="*/ 6837956 w 6837956"/>
              <a:gd name="connsiteY7" fmla="*/ 9702879 h 9944781"/>
              <a:gd name="connsiteX0" fmla="*/ 6837956 w 6837956"/>
              <a:gd name="connsiteY0" fmla="*/ 9702879 h 9755911"/>
              <a:gd name="connsiteX1" fmla="*/ 3484620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55911"/>
              <a:gd name="connsiteX1" fmla="*/ 3612956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49088"/>
              <a:gd name="connsiteX1" fmla="*/ 3612956 w 6837956"/>
              <a:gd name="connsiteY1" fmla="*/ 9721481 h 9749088"/>
              <a:gd name="connsiteX2" fmla="*/ 1429518 w 6837956"/>
              <a:gd name="connsiteY2" fmla="*/ 7041629 h 9749088"/>
              <a:gd name="connsiteX3" fmla="*/ 412591 w 6837956"/>
              <a:gd name="connsiteY3" fmla="*/ 4755034 h 9749088"/>
              <a:gd name="connsiteX4" fmla="*/ 139840 w 6837956"/>
              <a:gd name="connsiteY4" fmla="*/ 0 h 9749088"/>
              <a:gd name="connsiteX5" fmla="*/ 6783564 w 6837956"/>
              <a:gd name="connsiteY5" fmla="*/ 4280 h 9749088"/>
              <a:gd name="connsiteX6" fmla="*/ 6785291 w 6837956"/>
              <a:gd name="connsiteY6" fmla="*/ 2077744 h 9749088"/>
              <a:gd name="connsiteX7" fmla="*/ 6837956 w 6837956"/>
              <a:gd name="connsiteY7" fmla="*/ 9702879 h 9749088"/>
              <a:gd name="connsiteX0" fmla="*/ 6837956 w 6837956"/>
              <a:gd name="connsiteY0" fmla="*/ 9702879 h 9743719"/>
              <a:gd name="connsiteX1" fmla="*/ 3612956 w 6837956"/>
              <a:gd name="connsiteY1" fmla="*/ 9705439 h 9743719"/>
              <a:gd name="connsiteX2" fmla="*/ 1429518 w 6837956"/>
              <a:gd name="connsiteY2" fmla="*/ 7041629 h 9743719"/>
              <a:gd name="connsiteX3" fmla="*/ 412591 w 6837956"/>
              <a:gd name="connsiteY3" fmla="*/ 4755034 h 9743719"/>
              <a:gd name="connsiteX4" fmla="*/ 139840 w 6837956"/>
              <a:gd name="connsiteY4" fmla="*/ 0 h 9743719"/>
              <a:gd name="connsiteX5" fmla="*/ 6783564 w 6837956"/>
              <a:gd name="connsiteY5" fmla="*/ 4280 h 9743719"/>
              <a:gd name="connsiteX6" fmla="*/ 6785291 w 6837956"/>
              <a:gd name="connsiteY6" fmla="*/ 2077744 h 9743719"/>
              <a:gd name="connsiteX7" fmla="*/ 6837956 w 6837956"/>
              <a:gd name="connsiteY7" fmla="*/ 9702879 h 9743719"/>
              <a:gd name="connsiteX0" fmla="*/ 6837956 w 6837956"/>
              <a:gd name="connsiteY0" fmla="*/ 9702879 h 9739418"/>
              <a:gd name="connsiteX1" fmla="*/ 3628998 w 6837956"/>
              <a:gd name="connsiteY1" fmla="*/ 9689397 h 9739418"/>
              <a:gd name="connsiteX2" fmla="*/ 1429518 w 6837956"/>
              <a:gd name="connsiteY2" fmla="*/ 7041629 h 9739418"/>
              <a:gd name="connsiteX3" fmla="*/ 412591 w 6837956"/>
              <a:gd name="connsiteY3" fmla="*/ 4755034 h 9739418"/>
              <a:gd name="connsiteX4" fmla="*/ 139840 w 6837956"/>
              <a:gd name="connsiteY4" fmla="*/ 0 h 9739418"/>
              <a:gd name="connsiteX5" fmla="*/ 6783564 w 6837956"/>
              <a:gd name="connsiteY5" fmla="*/ 4280 h 9739418"/>
              <a:gd name="connsiteX6" fmla="*/ 6785291 w 6837956"/>
              <a:gd name="connsiteY6" fmla="*/ 2077744 h 9739418"/>
              <a:gd name="connsiteX7" fmla="*/ 6837956 w 6837956"/>
              <a:gd name="connsiteY7" fmla="*/ 9702879 h 9739418"/>
              <a:gd name="connsiteX0" fmla="*/ 6827659 w 6827659"/>
              <a:gd name="connsiteY0" fmla="*/ 9702879 h 9739418"/>
              <a:gd name="connsiteX1" fmla="*/ 3618701 w 6827659"/>
              <a:gd name="connsiteY1" fmla="*/ 9689397 h 9739418"/>
              <a:gd name="connsiteX2" fmla="*/ 1419221 w 6827659"/>
              <a:gd name="connsiteY2" fmla="*/ 7041629 h 9739418"/>
              <a:gd name="connsiteX3" fmla="*/ 402294 w 6827659"/>
              <a:gd name="connsiteY3" fmla="*/ 4755034 h 9739418"/>
              <a:gd name="connsiteX4" fmla="*/ 129543 w 6827659"/>
              <a:gd name="connsiteY4" fmla="*/ 0 h 9739418"/>
              <a:gd name="connsiteX5" fmla="*/ 6773267 w 6827659"/>
              <a:gd name="connsiteY5" fmla="*/ 4280 h 9739418"/>
              <a:gd name="connsiteX6" fmla="*/ 6774994 w 6827659"/>
              <a:gd name="connsiteY6" fmla="*/ 2077744 h 9739418"/>
              <a:gd name="connsiteX7" fmla="*/ 6827659 w 6827659"/>
              <a:gd name="connsiteY7" fmla="*/ 9702879 h 9739418"/>
              <a:gd name="connsiteX0" fmla="*/ 6825272 w 6825272"/>
              <a:gd name="connsiteY0" fmla="*/ 9702879 h 9739418"/>
              <a:gd name="connsiteX1" fmla="*/ 3616314 w 6825272"/>
              <a:gd name="connsiteY1" fmla="*/ 9689397 h 9739418"/>
              <a:gd name="connsiteX2" fmla="*/ 1416834 w 6825272"/>
              <a:gd name="connsiteY2" fmla="*/ 7041629 h 9739418"/>
              <a:gd name="connsiteX3" fmla="*/ 399907 w 6825272"/>
              <a:gd name="connsiteY3" fmla="*/ 4755034 h 9739418"/>
              <a:gd name="connsiteX4" fmla="*/ 127156 w 6825272"/>
              <a:gd name="connsiteY4" fmla="*/ 0 h 9739418"/>
              <a:gd name="connsiteX5" fmla="*/ 6770880 w 6825272"/>
              <a:gd name="connsiteY5" fmla="*/ 4280 h 9739418"/>
              <a:gd name="connsiteX6" fmla="*/ 6772607 w 6825272"/>
              <a:gd name="connsiteY6" fmla="*/ 2077744 h 9739418"/>
              <a:gd name="connsiteX7" fmla="*/ 6825272 w 682527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17852" h="9739418">
                <a:moveTo>
                  <a:pt x="6817852" y="9702879"/>
                </a:moveTo>
                <a:cubicBezTo>
                  <a:pt x="4172624" y="9787636"/>
                  <a:pt x="3964868" y="9699802"/>
                  <a:pt x="3608894" y="9689397"/>
                </a:cubicBezTo>
                <a:cubicBezTo>
                  <a:pt x="3252920" y="9678992"/>
                  <a:pt x="1814471" y="7909475"/>
                  <a:pt x="1409414" y="7041629"/>
                </a:cubicBezTo>
                <a:cubicBezTo>
                  <a:pt x="940188" y="6173783"/>
                  <a:pt x="575349" y="5319039"/>
                  <a:pt x="440613" y="4755034"/>
                </a:cubicBezTo>
                <a:cubicBezTo>
                  <a:pt x="305877" y="4191029"/>
                  <a:pt x="-237626" y="1338943"/>
                  <a:pt x="119736" y="0"/>
                </a:cubicBezTo>
                <a:lnTo>
                  <a:pt x="6763460" y="4280"/>
                </a:lnTo>
                <a:cubicBezTo>
                  <a:pt x="6774538" y="1237469"/>
                  <a:pt x="6731963" y="395901"/>
                  <a:pt x="6765187" y="2077744"/>
                </a:cubicBezTo>
                <a:cubicBezTo>
                  <a:pt x="6798411" y="3694273"/>
                  <a:pt x="6720073" y="8246730"/>
                  <a:pt x="6817852" y="9702879"/>
                </a:cubicBezTo>
                <a:close/>
              </a:path>
            </a:pathLst>
          </a:custGeom>
          <a:ln w="9525">
            <a:noFill/>
            <a:miter lim="400000"/>
          </a:ln>
          <a:extLst>
            <a:ext uri="{C572A759-6A51-4108-AA02-DFA0A04FC94B}">
              <ma14:wrappingTextBoxFlag xmlns="" xmlns:ma14="http://schemas.microsoft.com/office/mac/drawingml/2011/main" val="1"/>
            </a:ext>
          </a:extLst>
        </p:spPr>
        <p:txBody>
          <a:bodyPr/>
          <a:lstStyle/>
          <a:p>
            <a:endParaRPr lang="en-US" dirty="0"/>
          </a:p>
        </p:txBody>
      </p:sp>
      <p:sp>
        <p:nvSpPr>
          <p:cNvPr id="60" name="Title Text"/>
          <p:cNvSpPr txBox="1">
            <a:spLocks noGrp="1"/>
          </p:cNvSpPr>
          <p:nvPr>
            <p:ph type="title"/>
          </p:nvPr>
        </p:nvSpPr>
        <p:spPr>
          <a:xfrm>
            <a:off x="1270039" y="635000"/>
            <a:ext cx="9117545" cy="1988692"/>
          </a:xfrm>
          <a:prstGeom prst="rect">
            <a:avLst/>
          </a:prstGeom>
        </p:spPr>
        <p:txBody>
          <a:bodyPr anchor="t"/>
          <a:lstStyle/>
          <a:p>
            <a:r>
              <a:t>Title Text</a:t>
            </a:r>
          </a:p>
        </p:txBody>
      </p:sp>
      <p:sp>
        <p:nvSpPr>
          <p:cNvPr id="61" name="Body Level One…"/>
          <p:cNvSpPr txBox="1">
            <a:spLocks noGrp="1"/>
          </p:cNvSpPr>
          <p:nvPr>
            <p:ph type="body" sz="quarter" idx="1"/>
          </p:nvPr>
        </p:nvSpPr>
        <p:spPr>
          <a:xfrm>
            <a:off x="1270039" y="2616200"/>
            <a:ext cx="9117545" cy="426720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2" name="Pull out quote"/>
          <p:cNvSpPr>
            <a:spLocks noGrp="1"/>
          </p:cNvSpPr>
          <p:nvPr>
            <p:ph type="body" sz="quarter" idx="14"/>
          </p:nvPr>
        </p:nvSpPr>
        <p:spPr>
          <a:xfrm>
            <a:off x="9766340" y="9099807"/>
            <a:ext cx="6549451" cy="406401"/>
          </a:xfrm>
          <a:prstGeom prst="rect">
            <a:avLst/>
          </a:prstGeom>
        </p:spPr>
        <p:txBody>
          <a:bodyPr/>
          <a:lstStyle>
            <a:lvl1pPr marL="0" indent="0">
              <a:spcBef>
                <a:spcPts val="0"/>
              </a:spcBef>
              <a:buSzTx/>
              <a:buNone/>
              <a:defRPr>
                <a:solidFill>
                  <a:srgbClr val="000000"/>
                </a:solidFill>
                <a:latin typeface="Open Sans Bold"/>
                <a:sym typeface="Open Sans Bold"/>
              </a:defRPr>
            </a:lvl1pPr>
          </a:lstStyle>
          <a:p>
            <a:pPr marL="0" indent="0">
              <a:spcBef>
                <a:spcPts val="0"/>
              </a:spcBef>
              <a:buSzTx/>
              <a:buNone/>
              <a:defRPr>
                <a:solidFill>
                  <a:srgbClr val="00A585"/>
                </a:solidFill>
                <a:latin typeface="Open Sans Bold"/>
                <a:ea typeface="Open Sans Bold"/>
                <a:cs typeface="Open Sans Bold"/>
                <a:sym typeface="Open Sans Bold"/>
              </a:defRPr>
            </a:pPr>
            <a:endParaRPr dirty="0"/>
          </a:p>
        </p:txBody>
      </p:sp>
      <p:sp>
        <p:nvSpPr>
          <p:cNvPr id="63" name="Slide Number"/>
          <p:cNvSpPr txBox="1">
            <a:spLocks noGrp="1"/>
          </p:cNvSpPr>
          <p:nvPr>
            <p:ph type="sldNum" sz="quarter" idx="2"/>
          </p:nvPr>
        </p:nvSpPr>
        <p:spPr>
          <a:xfrm>
            <a:off x="3396741" y="8803219"/>
            <a:ext cx="418384" cy="410369"/>
          </a:xfrm>
          <a:prstGeom prst="rect">
            <a:avLst/>
          </a:prstGeom>
        </p:spPr>
        <p:txBody>
          <a:bodyPr/>
          <a:lstStyle>
            <a:lvl1pPr>
              <a:defRPr sz="2000">
                <a:solidFill>
                  <a:srgbClr val="00B297"/>
                </a:solidFill>
              </a:defRPr>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2"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106" name="pasted-image.pdf" descr="pasted-image.pdf"/>
          <p:cNvPicPr>
            <a:picLocks noChangeAspect="1"/>
          </p:cNvPicPr>
          <p:nvPr/>
        </p:nvPicPr>
        <p:blipFill>
          <a:blip r:embed="rId2">
            <a:extLst/>
          </a:blip>
          <a:stretch>
            <a:fillRect/>
          </a:stretch>
        </p:blipFill>
        <p:spPr>
          <a:xfrm>
            <a:off x="3721119" y="3557851"/>
            <a:ext cx="4836076" cy="2214299"/>
          </a:xfrm>
          <a:prstGeom prst="rect">
            <a:avLst/>
          </a:prstGeom>
          <a:ln w="12700">
            <a:miter lim="400000"/>
          </a:ln>
        </p:spPr>
      </p:pic>
      <p:pic>
        <p:nvPicPr>
          <p:cNvPr id="107" name="pasted-image.pdf" descr="pasted-image.pdf"/>
          <p:cNvPicPr>
            <a:picLocks noChangeAspect="1"/>
          </p:cNvPicPr>
          <p:nvPr/>
        </p:nvPicPr>
        <p:blipFill>
          <a:blip r:embed="rId3">
            <a:extLst/>
          </a:blip>
          <a:stretch>
            <a:fillRect/>
          </a:stretch>
        </p:blipFill>
        <p:spPr>
          <a:xfrm>
            <a:off x="9051524" y="3976666"/>
            <a:ext cx="117777" cy="1190673"/>
          </a:xfrm>
          <a:prstGeom prst="rect">
            <a:avLst/>
          </a:prstGeom>
          <a:ln w="12700">
            <a:miter lim="400000"/>
          </a:ln>
        </p:spPr>
      </p:pic>
      <p:sp>
        <p:nvSpPr>
          <p:cNvPr id="108" name="You"/>
          <p:cNvSpPr txBox="1"/>
          <p:nvPr/>
        </p:nvSpPr>
        <p:spPr>
          <a:xfrm>
            <a:off x="9663630" y="4366761"/>
            <a:ext cx="7082075" cy="1121678"/>
          </a:xfrm>
          <a:prstGeom prst="rect">
            <a:avLst/>
          </a:prstGeom>
          <a:ln w="12700">
            <a:miter lim="400000"/>
          </a:ln>
          <a:extLst>
            <a:ext uri="{C572A759-6A51-4108-AA02-DFA0A04FC94B}">
              <ma14:wrappingTextBoxFlag xmlns="" xmlns:ma14="http://schemas.microsoft.com/office/mac/drawingml/2011/main" val="1"/>
            </a:ext>
          </a:extLst>
        </p:spPr>
        <p:txBody>
          <a:bodyPr lIns="67735" tIns="67735" rIns="67735" bIns="67735" anchor="ctr">
            <a:spAutoFit/>
          </a:bodyPr>
          <a:lstStyle>
            <a:lvl1pPr algn="l">
              <a:defRPr sz="4800" cap="all">
                <a:solidFill>
                  <a:srgbClr val="00A585"/>
                </a:solidFill>
                <a:latin typeface="Open Sans Bold"/>
                <a:ea typeface="Open Sans Bold"/>
                <a:cs typeface="Open Sans Bold"/>
                <a:sym typeface="Open Sans Bold"/>
              </a:defRPr>
            </a:lvl1pPr>
          </a:lstStyle>
          <a:p>
            <a:r>
              <a:rPr sz="6400" dirty="0"/>
              <a:t>You</a:t>
            </a:r>
          </a:p>
        </p:txBody>
      </p:sp>
      <p:sp>
        <p:nvSpPr>
          <p:cNvPr id="109" name="Thank"/>
          <p:cNvSpPr txBox="1"/>
          <p:nvPr/>
        </p:nvSpPr>
        <p:spPr>
          <a:xfrm>
            <a:off x="9595893" y="3557851"/>
            <a:ext cx="7345475" cy="1367899"/>
          </a:xfrm>
          <a:prstGeom prst="rect">
            <a:avLst/>
          </a:prstGeom>
          <a:ln w="12700">
            <a:miter lim="400000"/>
          </a:ln>
          <a:extLst>
            <a:ext uri="{C572A759-6A51-4108-AA02-DFA0A04FC94B}">
              <ma14:wrappingTextBoxFlag xmlns="" xmlns:ma14="http://schemas.microsoft.com/office/mac/drawingml/2011/main" val="1"/>
            </a:ext>
          </a:extLst>
        </p:spPr>
        <p:txBody>
          <a:bodyPr lIns="67735" tIns="67735" rIns="67735" bIns="67735" anchor="ctr">
            <a:spAutoFit/>
          </a:bodyPr>
          <a:lstStyle>
            <a:lvl1pPr algn="l">
              <a:defRPr sz="6000" cap="all">
                <a:solidFill>
                  <a:srgbClr val="000000"/>
                </a:solidFill>
                <a:latin typeface="Open Sans Light"/>
                <a:ea typeface="Open Sans Light"/>
                <a:cs typeface="Open Sans Light"/>
                <a:sym typeface="Open Sans Light"/>
              </a:defRPr>
            </a:lvl1pPr>
          </a:lstStyle>
          <a:p>
            <a:r>
              <a:rPr sz="8000" dirty="0"/>
              <a:t>Thank</a:t>
            </a:r>
          </a:p>
        </p:txBody>
      </p:sp>
      <p:sp>
        <p:nvSpPr>
          <p:cNvPr id="110" name="Slide Number"/>
          <p:cNvSpPr txBox="1">
            <a:spLocks noGrp="1"/>
          </p:cNvSpPr>
          <p:nvPr>
            <p:ph type="sldNum" sz="quarter" idx="2"/>
          </p:nvPr>
        </p:nvSpPr>
        <p:spPr>
          <a:xfrm>
            <a:off x="8661667" y="9251950"/>
            <a:ext cx="394339" cy="389915"/>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396511" y="26900"/>
            <a:ext cx="14800185"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a:bodyPr>
          <a:lstStyle/>
          <a:p>
            <a:r>
              <a:rPr dirty="0"/>
              <a:t>Title Text</a:t>
            </a:r>
          </a:p>
        </p:txBody>
      </p:sp>
      <p:sp>
        <p:nvSpPr>
          <p:cNvPr id="3" name="Body Level One…"/>
          <p:cNvSpPr txBox="1">
            <a:spLocks noGrp="1"/>
          </p:cNvSpPr>
          <p:nvPr>
            <p:ph type="body" idx="1"/>
          </p:nvPr>
        </p:nvSpPr>
        <p:spPr>
          <a:xfrm>
            <a:off x="1270039" y="2603500"/>
            <a:ext cx="14800185"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pic>
        <p:nvPicPr>
          <p:cNvPr id="4" name="pasted-image.pdf" descr="pasted-image.pdf"/>
          <p:cNvPicPr>
            <a:picLocks noChangeAspect="1"/>
          </p:cNvPicPr>
          <p:nvPr/>
        </p:nvPicPr>
        <p:blipFill>
          <a:blip r:embed="rId8">
            <a:extLst/>
          </a:blip>
          <a:stretch>
            <a:fillRect/>
          </a:stretch>
        </p:blipFill>
        <p:spPr>
          <a:xfrm>
            <a:off x="522445" y="8400288"/>
            <a:ext cx="2443489" cy="1143762"/>
          </a:xfrm>
          <a:prstGeom prst="rect">
            <a:avLst/>
          </a:prstGeom>
          <a:ln w="12700">
            <a:miter lim="400000"/>
          </a:ln>
        </p:spPr>
      </p:pic>
      <p:pic>
        <p:nvPicPr>
          <p:cNvPr id="5" name="pasted-image.pdf" descr="pasted-image.pdf"/>
          <p:cNvPicPr>
            <a:picLocks noChangeAspect="1"/>
          </p:cNvPicPr>
          <p:nvPr/>
        </p:nvPicPr>
        <p:blipFill>
          <a:blip r:embed="rId9">
            <a:extLst/>
          </a:blip>
          <a:stretch>
            <a:fillRect/>
          </a:stretch>
        </p:blipFill>
        <p:spPr>
          <a:xfrm>
            <a:off x="3153050" y="8675531"/>
            <a:ext cx="66421" cy="406402"/>
          </a:xfrm>
          <a:prstGeom prst="rect">
            <a:avLst/>
          </a:prstGeom>
          <a:ln w="12700">
            <a:miter lim="400000"/>
          </a:ln>
        </p:spPr>
      </p:pic>
      <p:sp>
        <p:nvSpPr>
          <p:cNvPr id="6" name="Page"/>
          <p:cNvSpPr txBox="1"/>
          <p:nvPr/>
        </p:nvSpPr>
        <p:spPr>
          <a:xfrm>
            <a:off x="3228148" y="8497501"/>
            <a:ext cx="801091" cy="424116"/>
          </a:xfrm>
          <a:prstGeom prst="rect">
            <a:avLst/>
          </a:prstGeom>
          <a:ln w="12700">
            <a:miter lim="400000"/>
          </a:ln>
          <a:extLst>
            <a:ext uri="{C572A759-6A51-4108-AA02-DFA0A04FC94B}">
              <ma14:wrappingTextBoxFlag xmlns="" xmlns:ma14="http://schemas.microsoft.com/office/mac/drawingml/2011/main" val="1"/>
            </a:ext>
          </a:extLst>
        </p:spPr>
        <p:txBody>
          <a:bodyPr lIns="67735" tIns="67735" rIns="67735" bIns="67735" anchor="ctr">
            <a:spAutoFit/>
          </a:bodyPr>
          <a:lstStyle>
            <a:lvl1pPr algn="l">
              <a:defRPr sz="1400" cap="all">
                <a:solidFill>
                  <a:srgbClr val="676767"/>
                </a:solidFill>
                <a:latin typeface="Open Sans Bold"/>
                <a:ea typeface="Open Sans Bold"/>
                <a:cs typeface="Open Sans Bold"/>
                <a:sym typeface="Open Sans Bold"/>
              </a:defRPr>
            </a:lvl1pPr>
          </a:lstStyle>
          <a:p>
            <a:r>
              <a:rPr lang="en-US" sz="1867" dirty="0"/>
              <a:t>Slide</a:t>
            </a:r>
            <a:endParaRPr sz="1867" dirty="0"/>
          </a:p>
        </p:txBody>
      </p:sp>
      <p:sp>
        <p:nvSpPr>
          <p:cNvPr id="7" name="Slide Number"/>
          <p:cNvSpPr txBox="1">
            <a:spLocks noGrp="1"/>
          </p:cNvSpPr>
          <p:nvPr>
            <p:ph type="sldNum" sz="quarter" idx="2"/>
          </p:nvPr>
        </p:nvSpPr>
        <p:spPr>
          <a:xfrm>
            <a:off x="3386653" y="8785759"/>
            <a:ext cx="394339" cy="389915"/>
          </a:xfrm>
          <a:prstGeom prst="rect">
            <a:avLst/>
          </a:prstGeom>
          <a:ln w="12700">
            <a:miter lim="400000"/>
          </a:ln>
        </p:spPr>
        <p:txBody>
          <a:bodyPr wrap="none" lIns="50800" tIns="50800" rIns="50800" bIns="50800">
            <a:spAutoFit/>
          </a:bodyPr>
          <a:lstStyle>
            <a:lvl1pPr algn="l">
              <a:defRPr sz="1867">
                <a:solidFill>
                  <a:srgbClr val="00B297"/>
                </a:solidFill>
                <a:latin typeface="Open Sans Bold"/>
                <a:ea typeface="Open Sans Bold"/>
                <a:cs typeface="Open Sans Bold"/>
                <a:sym typeface="Open Sans Bold"/>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8" r:id="rId6"/>
  </p:sldLayoutIdLst>
  <p:transition spd="med"/>
  <p:hf hdr="0" ftr="0" dt="0"/>
  <p:txStyles>
    <p:titleStyle>
      <a:lvl1pPr marL="0" marR="0" indent="0" algn="l" defTabSz="778972" rtl="0" latinLnBrk="0">
        <a:lnSpc>
          <a:spcPct val="100000"/>
        </a:lnSpc>
        <a:spcBef>
          <a:spcPts val="0"/>
        </a:spcBef>
        <a:spcAft>
          <a:spcPts val="0"/>
        </a:spcAft>
        <a:buClrTx/>
        <a:buSzTx/>
        <a:buFontTx/>
        <a:buNone/>
        <a:tabLst/>
        <a:defRPr sz="6400" b="1" i="0" u="none" strike="noStrike" cap="none" spc="0" baseline="0">
          <a:ln>
            <a:noFill/>
          </a:ln>
          <a:solidFill>
            <a:srgbClr val="000000"/>
          </a:solidFill>
          <a:uFillTx/>
          <a:latin typeface="Open Sans Regular"/>
          <a:ea typeface="Open Sans Regular"/>
          <a:cs typeface="Open Sans Regular"/>
          <a:sym typeface="Open Sans Regular"/>
        </a:defRPr>
      </a:lvl1pPr>
      <a:lvl2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96348"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1pPr>
      <a:lvl2pPr marL="889044"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2pPr>
      <a:lvl3pPr marL="1481741"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3pPr>
      <a:lvl4pPr marL="2074437"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4pPr>
      <a:lvl5pPr marL="2667133"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1pPr>
      <a:lvl2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2pPr>
      <a:lvl3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3pPr>
      <a:lvl4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4pPr>
      <a:lvl5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5pPr>
      <a:lvl6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6pPr>
      <a:lvl7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7pPr>
      <a:lvl8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8pPr>
      <a:lvl9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ideo" Target="https://www.youtube.com/embed/kP3NaepKGNE?feature=oembed" TargetMode="External"/><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3.emf"/><Relationship Id="rId13" Type="http://schemas.openxmlformats.org/officeDocument/2006/relationships/image" Target="../media/image18.emf"/><Relationship Id="rId3" Type="http://schemas.openxmlformats.org/officeDocument/2006/relationships/image" Target="../media/image8.png"/><Relationship Id="rId7" Type="http://schemas.openxmlformats.org/officeDocument/2006/relationships/image" Target="../media/image12.emf"/><Relationship Id="rId12" Type="http://schemas.openxmlformats.org/officeDocument/2006/relationships/image" Target="../media/image17.emf"/><Relationship Id="rId2" Type="http://schemas.openxmlformats.org/officeDocument/2006/relationships/notesSlide" Target="../notesSlides/notesSlide4.xml"/><Relationship Id="rId16" Type="http://schemas.openxmlformats.org/officeDocument/2006/relationships/image" Target="../media/image21.emf"/><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emf"/><Relationship Id="rId5" Type="http://schemas.openxmlformats.org/officeDocument/2006/relationships/image" Target="../media/image10.png"/><Relationship Id="rId15" Type="http://schemas.openxmlformats.org/officeDocument/2006/relationships/image" Target="../media/image20.emf"/><Relationship Id="rId10" Type="http://schemas.openxmlformats.org/officeDocument/2006/relationships/image" Target="../media/image15.emf"/><Relationship Id="rId4" Type="http://schemas.openxmlformats.org/officeDocument/2006/relationships/image" Target="../media/image9.png"/><Relationship Id="rId9" Type="http://schemas.openxmlformats.org/officeDocument/2006/relationships/image" Target="../media/image14.emf"/><Relationship Id="rId14" Type="http://schemas.openxmlformats.org/officeDocument/2006/relationships/image" Target="../media/image19.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Title"/>
          <p:cNvSpPr txBox="1">
            <a:spLocks noGrp="1"/>
          </p:cNvSpPr>
          <p:nvPr>
            <p:ph type="title"/>
          </p:nvPr>
        </p:nvSpPr>
        <p:spPr>
          <a:xfrm>
            <a:off x="7210697" y="697798"/>
            <a:ext cx="10129566" cy="1587612"/>
          </a:xfrm>
          <a:prstGeom prst="rect">
            <a:avLst/>
          </a:prstGeom>
        </p:spPr>
        <p:txBody>
          <a:bodyPr>
            <a:normAutofit fontScale="90000"/>
          </a:bodyPr>
          <a:lstStyle/>
          <a:p>
            <a:pPr defTabSz="521910">
              <a:defRPr sz="4000"/>
            </a:pPr>
            <a:r>
              <a:rPr lang="en-GB" sz="7200" noProof="0" dirty="0"/>
              <a:t>Sphere, Cash and Markets</a:t>
            </a:r>
          </a:p>
        </p:txBody>
      </p:sp>
      <p:pic>
        <p:nvPicPr>
          <p:cNvPr id="8" name="Picture 7" descr="A group of people looking at each other&#10;&#10;Description automatically generated">
            <a:extLst>
              <a:ext uri="{FF2B5EF4-FFF2-40B4-BE49-F238E27FC236}">
                <a16:creationId xmlns:a16="http://schemas.microsoft.com/office/drawing/2014/main" id="{5692A007-2169-4029-9286-DFA2DA8998F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256222" y="2960453"/>
            <a:ext cx="13004800" cy="6585577"/>
          </a:xfrm>
          <a:prstGeom prst="rect">
            <a:avLst/>
          </a:prstGeom>
        </p:spPr>
      </p:pic>
      <p:sp>
        <p:nvSpPr>
          <p:cNvPr id="10" name="Text Placeholder 6">
            <a:extLst>
              <a:ext uri="{FF2B5EF4-FFF2-40B4-BE49-F238E27FC236}">
                <a16:creationId xmlns:a16="http://schemas.microsoft.com/office/drawing/2014/main" id="{ED159AC1-1A7E-4D44-A601-BBB0CF3EA700}"/>
              </a:ext>
            </a:extLst>
          </p:cNvPr>
          <p:cNvSpPr txBox="1">
            <a:spLocks/>
          </p:cNvSpPr>
          <p:nvPr/>
        </p:nvSpPr>
        <p:spPr>
          <a:xfrm>
            <a:off x="0" y="8832273"/>
            <a:ext cx="2079241" cy="713757"/>
          </a:xfrm>
          <a:prstGeom prst="rect">
            <a:avLst/>
          </a:prstGeom>
        </p:spPr>
        <p:txBody>
          <a:bodyPr>
            <a:normAutofit/>
          </a:bodyPr>
          <a:lstStyle>
            <a:lvl1pPr marL="296348"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1pPr>
            <a:lvl2pPr marL="889044"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2pPr>
            <a:lvl3pPr marL="1481741"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3pPr>
            <a:lvl4pPr marL="2074437"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4pPr>
            <a:lvl5pPr marL="2667133"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a:lstStyle>
          <a:p>
            <a:pPr marL="0" indent="0" algn="r" hangingPunct="1">
              <a:buNone/>
            </a:pPr>
            <a:r>
              <a:rPr lang="en-US" sz="2000" dirty="0">
                <a:solidFill>
                  <a:srgbClr val="00B297"/>
                </a:solidFill>
                <a:latin typeface="Open Sans Regular"/>
                <a:sym typeface="Open Sans Regular"/>
              </a:rPr>
              <a:t>WFP/ </a:t>
            </a:r>
            <a:br>
              <a:rPr lang="en-US" sz="2000" dirty="0">
                <a:solidFill>
                  <a:srgbClr val="00B297"/>
                </a:solidFill>
                <a:latin typeface="Open Sans Regular"/>
                <a:sym typeface="Open Sans Regular"/>
              </a:rPr>
            </a:br>
            <a:r>
              <a:rPr lang="en-US" sz="2000" dirty="0">
                <a:solidFill>
                  <a:srgbClr val="00B297"/>
                </a:solidFill>
                <a:latin typeface="Open Sans Regular"/>
                <a:sym typeface="Open Sans Regular"/>
              </a:rPr>
              <a:t>Ismail Taxta</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547983" y="244439"/>
            <a:ext cx="10553742" cy="1466618"/>
          </a:xfrm>
          <a:prstGeom prst="rect">
            <a:avLst/>
          </a:prstGeom>
          <a:ln w="12700">
            <a:miter lim="400000"/>
          </a:ln>
        </p:spPr>
        <p:txBody>
          <a:bodyPr lIns="50800" tIns="50800" rIns="50800" bIns="50800" anchor="t">
            <a:normAutofit/>
          </a:bodyPr>
          <a:lstStyle/>
          <a:p>
            <a:r>
              <a:rPr lang="en-GB" sz="5400" noProof="0" dirty="0">
                <a:solidFill>
                  <a:srgbClr val="000000"/>
                </a:solidFill>
              </a:rPr>
              <a:t>Market sensitivity</a:t>
            </a:r>
          </a:p>
        </p:txBody>
      </p:sp>
      <p:pic>
        <p:nvPicPr>
          <p:cNvPr id="5" name="Picture 4">
            <a:extLst>
              <a:ext uri="{FF2B5EF4-FFF2-40B4-BE49-F238E27FC236}">
                <a16:creationId xmlns:a16="http://schemas.microsoft.com/office/drawing/2014/main" id="{B1AA4C9C-2AB3-4FC2-940F-3D02BEF200FB}"/>
              </a:ext>
            </a:extLst>
          </p:cNvPr>
          <p:cNvPicPr>
            <a:picLocks noChangeAspect="1"/>
          </p:cNvPicPr>
          <p:nvPr/>
        </p:nvPicPr>
        <p:blipFill>
          <a:blip r:embed="rId3">
            <a:biLevel thresh="50000"/>
            <a:extLst>
              <a:ext uri="{28A0092B-C50C-407E-A947-70E740481C1C}">
                <a14:useLocalDpi xmlns:a14="http://schemas.microsoft.com/office/drawing/2010/main"/>
              </a:ext>
            </a:extLst>
          </a:blip>
          <a:stretch>
            <a:fillRect/>
          </a:stretch>
        </p:blipFill>
        <p:spPr>
          <a:xfrm>
            <a:off x="547983" y="2672862"/>
            <a:ext cx="9746020" cy="4817273"/>
          </a:xfrm>
          <a:prstGeom prst="rect">
            <a:avLst/>
          </a:prstGeom>
        </p:spPr>
      </p:pic>
      <p:sp>
        <p:nvSpPr>
          <p:cNvPr id="122" name="Body"/>
          <p:cNvSpPr txBox="1">
            <a:spLocks noGrp="1"/>
          </p:cNvSpPr>
          <p:nvPr>
            <p:ph type="body" sz="half" idx="1"/>
          </p:nvPr>
        </p:nvSpPr>
        <p:spPr>
          <a:xfrm>
            <a:off x="10467863" y="2672862"/>
            <a:ext cx="6577491" cy="5385871"/>
          </a:xfrm>
          <a:prstGeom prst="rect">
            <a:avLst/>
          </a:prstGeom>
          <a:ln w="12700">
            <a:miter lim="400000"/>
          </a:ln>
        </p:spPr>
        <p:txBody>
          <a:bodyPr lIns="50800" tIns="50800" rIns="50800" bIns="50800" anchor="t">
            <a:noAutofit/>
          </a:bodyPr>
          <a:lstStyle/>
          <a:p>
            <a:r>
              <a:rPr lang="en-GB" noProof="0" dirty="0">
                <a:solidFill>
                  <a:srgbClr val="000000"/>
                </a:solidFill>
              </a:rPr>
              <a:t>Understanding the markets allows humanitarian programmes to support – or at least not disrupt – markets during the response so as to protect livelihoods, local jobs, and businesses.</a:t>
            </a:r>
          </a:p>
        </p:txBody>
      </p:sp>
      <p:sp>
        <p:nvSpPr>
          <p:cNvPr id="8" name="Slide Number">
            <a:extLst>
              <a:ext uri="{FF2B5EF4-FFF2-40B4-BE49-F238E27FC236}">
                <a16:creationId xmlns:a16="http://schemas.microsoft.com/office/drawing/2014/main" id="{ACB419E3-B063-4681-8105-C0CDDBDD2716}"/>
              </a:ext>
            </a:extLst>
          </p:cNvPr>
          <p:cNvSpPr txBox="1">
            <a:spLocks noGrp="1"/>
          </p:cNvSpPr>
          <p:nvPr>
            <p:ph type="sldNum" sz="quarter" idx="2"/>
          </p:nvPr>
        </p:nvSpPr>
        <p:spPr>
          <a:xfrm>
            <a:off x="3390428" y="8809567"/>
            <a:ext cx="394339" cy="389915"/>
          </a:xfrm>
          <a:prstGeom prst="rect">
            <a:avLst/>
          </a:prstGeom>
        </p:spPr>
        <p:txBody>
          <a:bodyPr/>
          <a:lstStyle/>
          <a:p>
            <a:fld id="{86CB4B4D-7CA3-9044-876B-883B54F8677D}" type="slidenum">
              <a:rPr/>
              <a:t>10</a:t>
            </a:fld>
            <a:endParaRPr dirty="0"/>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9D43E-5813-4CFD-B365-CFEB64A3AC56}"/>
              </a:ext>
            </a:extLst>
          </p:cNvPr>
          <p:cNvSpPr>
            <a:spLocks noGrp="1"/>
          </p:cNvSpPr>
          <p:nvPr>
            <p:ph type="title"/>
          </p:nvPr>
        </p:nvSpPr>
        <p:spPr>
          <a:xfrm>
            <a:off x="468923" y="635000"/>
            <a:ext cx="9918661" cy="1988692"/>
          </a:xfrm>
          <a:ln w="12700">
            <a:miter lim="400000"/>
          </a:ln>
        </p:spPr>
        <p:txBody>
          <a:bodyPr lIns="50800" tIns="50800" rIns="50800" bIns="50800" anchor="t">
            <a:normAutofit/>
          </a:bodyPr>
          <a:lstStyle/>
          <a:p>
            <a:r>
              <a:rPr lang="en-GB" sz="5000" noProof="0" dirty="0">
                <a:solidFill>
                  <a:srgbClr val="000000"/>
                </a:solidFill>
              </a:rPr>
              <a:t>Market analysis as part of response analysis</a:t>
            </a:r>
          </a:p>
        </p:txBody>
      </p:sp>
      <p:sp>
        <p:nvSpPr>
          <p:cNvPr id="3" name="Text Placeholder 2">
            <a:extLst>
              <a:ext uri="{FF2B5EF4-FFF2-40B4-BE49-F238E27FC236}">
                <a16:creationId xmlns:a16="http://schemas.microsoft.com/office/drawing/2014/main" id="{F748B6AF-8B1F-4AAF-811A-3D5C3E0BA607}"/>
              </a:ext>
            </a:extLst>
          </p:cNvPr>
          <p:cNvSpPr>
            <a:spLocks noGrp="1"/>
          </p:cNvSpPr>
          <p:nvPr>
            <p:ph type="body" sz="quarter" idx="1"/>
          </p:nvPr>
        </p:nvSpPr>
        <p:spPr>
          <a:xfrm>
            <a:off x="175865" y="2470728"/>
            <a:ext cx="10107809" cy="4267200"/>
          </a:xfrm>
        </p:spPr>
        <p:txBody>
          <a:bodyPr vert="horz" lIns="91440" tIns="45720" rIns="91440" bIns="45720" rtlCol="0" anchor="t">
            <a:noAutofit/>
          </a:bodyPr>
          <a:lstStyle/>
          <a:p>
            <a:pPr marL="228600" defTabSz="914400">
              <a:lnSpc>
                <a:spcPct val="90000"/>
              </a:lnSpc>
            </a:pPr>
            <a:r>
              <a:rPr lang="en-GB" kern="1200" dirty="0">
                <a:solidFill>
                  <a:srgbClr val="000000"/>
                </a:solidFill>
              </a:rPr>
              <a:t>As part of response analysis, market analysis helps to identify what may be the most effective way to meet priority needs: </a:t>
            </a:r>
          </a:p>
          <a:p>
            <a:pPr marL="857250" lvl="2" indent="-411163" defTabSz="914400">
              <a:lnSpc>
                <a:spcPct val="90000"/>
              </a:lnSpc>
              <a:buFont typeface="Arial" panose="020B0604020202020204" pitchFamily="34" charset="0"/>
              <a:buChar char="•"/>
            </a:pPr>
            <a:r>
              <a:rPr lang="en-GB" kern="1200" dirty="0">
                <a:solidFill>
                  <a:srgbClr val="000000"/>
                </a:solidFill>
              </a:rPr>
              <a:t>in-kind assistance; </a:t>
            </a:r>
          </a:p>
          <a:p>
            <a:pPr marL="857250" lvl="2" indent="-411163" defTabSz="914400">
              <a:lnSpc>
                <a:spcPct val="90000"/>
              </a:lnSpc>
              <a:buFont typeface="Arial" panose="020B0604020202020204" pitchFamily="34" charset="0"/>
              <a:buChar char="•"/>
            </a:pPr>
            <a:r>
              <a:rPr lang="en-GB" kern="1200" dirty="0">
                <a:solidFill>
                  <a:srgbClr val="000000"/>
                </a:solidFill>
              </a:rPr>
              <a:t>service provision; </a:t>
            </a:r>
          </a:p>
          <a:p>
            <a:pPr marL="857250" lvl="2" indent="-411163" defTabSz="914400">
              <a:lnSpc>
                <a:spcPct val="90000"/>
              </a:lnSpc>
              <a:buFont typeface="Arial" panose="020B0604020202020204" pitchFamily="34" charset="0"/>
              <a:buChar char="•"/>
            </a:pPr>
            <a:r>
              <a:rPr lang="en-GB" kern="1200" dirty="0">
                <a:solidFill>
                  <a:srgbClr val="000000"/>
                </a:solidFill>
              </a:rPr>
              <a:t>CBA; or </a:t>
            </a:r>
          </a:p>
          <a:p>
            <a:pPr marL="857250" lvl="2" indent="-411163" defTabSz="914400">
              <a:lnSpc>
                <a:spcPct val="90000"/>
              </a:lnSpc>
              <a:buFont typeface="Arial" panose="020B0604020202020204" pitchFamily="34" charset="0"/>
              <a:buChar char="•"/>
            </a:pPr>
            <a:r>
              <a:rPr lang="en-GB" kern="1200" dirty="0">
                <a:solidFill>
                  <a:srgbClr val="000000"/>
                </a:solidFill>
              </a:rPr>
              <a:t>a mix of these based on context.</a:t>
            </a:r>
          </a:p>
        </p:txBody>
      </p:sp>
      <p:sp>
        <p:nvSpPr>
          <p:cNvPr id="6" name="Text Placeholder 5">
            <a:extLst>
              <a:ext uri="{FF2B5EF4-FFF2-40B4-BE49-F238E27FC236}">
                <a16:creationId xmlns:a16="http://schemas.microsoft.com/office/drawing/2014/main" id="{F1CF1710-14B5-4C64-B32B-F3EBE4DFE2BA}"/>
              </a:ext>
            </a:extLst>
          </p:cNvPr>
          <p:cNvSpPr>
            <a:spLocks noGrp="1"/>
          </p:cNvSpPr>
          <p:nvPr>
            <p:ph type="body" sz="quarter" idx="14"/>
          </p:nvPr>
        </p:nvSpPr>
        <p:spPr>
          <a:xfrm>
            <a:off x="10797084" y="9174082"/>
            <a:ext cx="3936222" cy="379591"/>
          </a:xfrm>
        </p:spPr>
        <p:txBody>
          <a:bodyPr>
            <a:normAutofit fontScale="92500" lnSpcReduction="10000"/>
          </a:bodyPr>
          <a:lstStyle/>
          <a:p>
            <a:r>
              <a:rPr lang="en-GB" sz="2000" dirty="0">
                <a:solidFill>
                  <a:srgbClr val="00B297"/>
                </a:solidFill>
                <a:latin typeface="Open Sans Regular"/>
                <a:sym typeface="Open Sans Regular"/>
              </a:rPr>
              <a:t>UNHCR/</a:t>
            </a:r>
            <a:r>
              <a:rPr lang="en-GB" sz="2000" dirty="0" err="1">
                <a:solidFill>
                  <a:srgbClr val="00B297"/>
                </a:solidFill>
                <a:latin typeface="Open Sans Regular"/>
                <a:sym typeface="Open Sans Regular"/>
              </a:rPr>
              <a:t>Rahima</a:t>
            </a:r>
            <a:r>
              <a:rPr lang="en-GB" sz="2000" dirty="0">
                <a:solidFill>
                  <a:srgbClr val="00B297"/>
                </a:solidFill>
                <a:latin typeface="Open Sans Regular"/>
                <a:sym typeface="Open Sans Regular"/>
              </a:rPr>
              <a:t> </a:t>
            </a:r>
            <a:r>
              <a:rPr lang="en-GB" sz="2000" dirty="0" err="1">
                <a:solidFill>
                  <a:srgbClr val="00B297"/>
                </a:solidFill>
                <a:latin typeface="Open Sans Regular"/>
                <a:sym typeface="Open Sans Regular"/>
              </a:rPr>
              <a:t>Gambo</a:t>
            </a:r>
            <a:endParaRPr lang="en-GB" sz="2000" dirty="0">
              <a:solidFill>
                <a:srgbClr val="00B297"/>
              </a:solidFill>
              <a:latin typeface="Open Sans Regular"/>
              <a:sym typeface="Open Sans Regular"/>
            </a:endParaRPr>
          </a:p>
        </p:txBody>
      </p:sp>
      <p:sp>
        <p:nvSpPr>
          <p:cNvPr id="5" name="TextBox 4">
            <a:extLst>
              <a:ext uri="{FF2B5EF4-FFF2-40B4-BE49-F238E27FC236}">
                <a16:creationId xmlns:a16="http://schemas.microsoft.com/office/drawing/2014/main" id="{4F6ED788-132D-45EB-B8F8-44900E8C8A56}"/>
              </a:ext>
            </a:extLst>
          </p:cNvPr>
          <p:cNvSpPr txBox="1"/>
          <p:nvPr/>
        </p:nvSpPr>
        <p:spPr>
          <a:xfrm>
            <a:off x="14294083" y="9374000"/>
            <a:ext cx="878447"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chemeClr val="bg1"/>
                </a:solidFill>
              </a:rPr>
              <a:t>UNHCR</a:t>
            </a:r>
          </a:p>
        </p:txBody>
      </p:sp>
      <p:pic>
        <p:nvPicPr>
          <p:cNvPr id="12" name="Picture Placeholder 11" descr="A picture containing person, indoor, table&#10;&#10;Description automatically generated">
            <a:extLst>
              <a:ext uri="{FF2B5EF4-FFF2-40B4-BE49-F238E27FC236}">
                <a16:creationId xmlns:a16="http://schemas.microsoft.com/office/drawing/2014/main" id="{876976F4-B398-495C-BFD1-6A05A79066DF}"/>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sp>
        <p:nvSpPr>
          <p:cNvPr id="13" name="Slide Number">
            <a:extLst>
              <a:ext uri="{FF2B5EF4-FFF2-40B4-BE49-F238E27FC236}">
                <a16:creationId xmlns:a16="http://schemas.microsoft.com/office/drawing/2014/main" id="{943F28EC-C727-49CF-9E27-5A314FD964A1}"/>
              </a:ext>
            </a:extLst>
          </p:cNvPr>
          <p:cNvSpPr txBox="1">
            <a:spLocks noGrp="1"/>
          </p:cNvSpPr>
          <p:nvPr>
            <p:ph type="sldNum" sz="quarter" idx="2"/>
          </p:nvPr>
        </p:nvSpPr>
        <p:spPr>
          <a:xfrm>
            <a:off x="3390428" y="8809567"/>
            <a:ext cx="394339" cy="389915"/>
          </a:xfrm>
          <a:prstGeom prst="rect">
            <a:avLst/>
          </a:prstGeom>
        </p:spPr>
        <p:txBody>
          <a:bodyPr/>
          <a:lstStyle/>
          <a:p>
            <a:fld id="{86CB4B4D-7CA3-9044-876B-883B54F8677D}" type="slidenum">
              <a:rPr/>
              <a:t>11</a:t>
            </a:fld>
            <a:endParaRPr dirty="0"/>
          </a:p>
        </p:txBody>
      </p:sp>
    </p:spTree>
    <p:extLst>
      <p:ext uri="{BB962C8B-B14F-4D97-AF65-F5344CB8AC3E}">
        <p14:creationId xmlns:p14="http://schemas.microsoft.com/office/powerpoint/2010/main" val="1081609111"/>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789E847-B5B2-4AE9-88C6-7E721526A11C}"/>
              </a:ext>
            </a:extLst>
          </p:cNvPr>
          <p:cNvSpPr>
            <a:spLocks noGrp="1"/>
          </p:cNvSpPr>
          <p:nvPr>
            <p:ph type="title"/>
          </p:nvPr>
        </p:nvSpPr>
        <p:spPr>
          <a:xfrm>
            <a:off x="351692" y="75748"/>
            <a:ext cx="10225040" cy="1988692"/>
          </a:xfrm>
        </p:spPr>
        <p:txBody>
          <a:bodyPr>
            <a:normAutofit fontScale="90000"/>
          </a:bodyPr>
          <a:lstStyle/>
          <a:p>
            <a:r>
              <a:rPr lang="en-GB" sz="5400" noProof="0" dirty="0">
                <a:solidFill>
                  <a:srgbClr val="000000"/>
                </a:solidFill>
              </a:rPr>
              <a:t>Assistance that meets needs – </a:t>
            </a:r>
            <a:br>
              <a:rPr lang="en-GB" sz="5400" noProof="0" dirty="0">
                <a:solidFill>
                  <a:srgbClr val="000000"/>
                </a:solidFill>
              </a:rPr>
            </a:br>
            <a:r>
              <a:rPr lang="en-GB" sz="5400" dirty="0">
                <a:solidFill>
                  <a:srgbClr val="000000"/>
                </a:solidFill>
              </a:rPr>
              <a:t>a people-centred approach</a:t>
            </a:r>
            <a:endParaRPr lang="en-GB" sz="5400" noProof="0" dirty="0">
              <a:solidFill>
                <a:srgbClr val="000000"/>
              </a:solidFill>
            </a:endParaRPr>
          </a:p>
        </p:txBody>
      </p:sp>
      <p:sp>
        <p:nvSpPr>
          <p:cNvPr id="6" name="Text Placeholder 5">
            <a:extLst>
              <a:ext uri="{FF2B5EF4-FFF2-40B4-BE49-F238E27FC236}">
                <a16:creationId xmlns:a16="http://schemas.microsoft.com/office/drawing/2014/main" id="{6A6D3D74-E6F8-4A9B-82FD-734ACE7DBBF5}"/>
              </a:ext>
            </a:extLst>
          </p:cNvPr>
          <p:cNvSpPr>
            <a:spLocks noGrp="1"/>
          </p:cNvSpPr>
          <p:nvPr>
            <p:ph type="body" sz="quarter" idx="1"/>
          </p:nvPr>
        </p:nvSpPr>
        <p:spPr>
          <a:xfrm>
            <a:off x="585193" y="2222095"/>
            <a:ext cx="11094190" cy="6039036"/>
          </a:xfrm>
        </p:spPr>
        <p:txBody>
          <a:bodyPr>
            <a:noAutofit/>
          </a:bodyPr>
          <a:lstStyle/>
          <a:p>
            <a:pPr defTabSz="914400">
              <a:lnSpc>
                <a:spcPct val="90000"/>
              </a:lnSpc>
            </a:pPr>
            <a:r>
              <a:rPr lang="en-GB" sz="4400" b="1" kern="1200" noProof="0" dirty="0">
                <a:solidFill>
                  <a:srgbClr val="000000"/>
                </a:solidFill>
              </a:rPr>
              <a:t>Identifying the best way for</a:t>
            </a:r>
            <a:br>
              <a:rPr lang="en-GB" sz="4400" b="1" kern="1200" noProof="0" dirty="0">
                <a:solidFill>
                  <a:srgbClr val="000000"/>
                </a:solidFill>
              </a:rPr>
            </a:br>
            <a:r>
              <a:rPr lang="en-GB" sz="4400" b="1" kern="1200" noProof="0" dirty="0">
                <a:solidFill>
                  <a:srgbClr val="000000"/>
                </a:solidFill>
              </a:rPr>
              <a:t>assistance to meet needs requires</a:t>
            </a:r>
            <a:br>
              <a:rPr lang="en-GB" sz="4400" b="1" kern="1200" noProof="0" dirty="0">
                <a:solidFill>
                  <a:srgbClr val="000000"/>
                </a:solidFill>
              </a:rPr>
            </a:br>
            <a:r>
              <a:rPr lang="en-GB" sz="4400" b="1" kern="1200" noProof="0" dirty="0">
                <a:solidFill>
                  <a:srgbClr val="000000"/>
                </a:solidFill>
              </a:rPr>
              <a:t>an understanding of:</a:t>
            </a:r>
          </a:p>
          <a:p>
            <a:pPr marL="735013" lvl="2" indent="-514350" defTabSz="914400">
              <a:lnSpc>
                <a:spcPct val="90000"/>
              </a:lnSpc>
              <a:buFont typeface="Arial" panose="020B0604020202020204" pitchFamily="34" charset="0"/>
              <a:buChar char="•"/>
            </a:pPr>
            <a:r>
              <a:rPr lang="en-GB" sz="4400" kern="1200" dirty="0">
                <a:solidFill>
                  <a:srgbClr val="000000"/>
                </a:solidFill>
              </a:rPr>
              <a:t>t</a:t>
            </a:r>
            <a:r>
              <a:rPr lang="en-GB" sz="4400" kern="1200" noProof="0" dirty="0">
                <a:solidFill>
                  <a:srgbClr val="000000"/>
                </a:solidFill>
              </a:rPr>
              <a:t>he priorities of the people affected; </a:t>
            </a:r>
          </a:p>
          <a:p>
            <a:pPr marL="735013" lvl="2" indent="-514350" defTabSz="914400">
              <a:lnSpc>
                <a:spcPct val="90000"/>
              </a:lnSpc>
              <a:buFont typeface="Arial" panose="020B0604020202020204" pitchFamily="34" charset="0"/>
              <a:buChar char="•"/>
            </a:pPr>
            <a:r>
              <a:rPr lang="en-GB" sz="4400" kern="1200" noProof="0" dirty="0">
                <a:solidFill>
                  <a:srgbClr val="000000"/>
                </a:solidFill>
              </a:rPr>
              <a:t>how people want to access assistance, across sectors </a:t>
            </a:r>
            <a:r>
              <a:rPr lang="en-GB" sz="4400" b="1" kern="1200" noProof="0" dirty="0">
                <a:solidFill>
                  <a:srgbClr val="000000"/>
                </a:solidFill>
              </a:rPr>
              <a:t>and</a:t>
            </a:r>
            <a:r>
              <a:rPr lang="en-GB" sz="4400" kern="1200" noProof="0" dirty="0">
                <a:solidFill>
                  <a:srgbClr val="000000"/>
                </a:solidFill>
              </a:rPr>
              <a:t> over time; and </a:t>
            </a:r>
          </a:p>
          <a:p>
            <a:pPr marL="735013" lvl="2" indent="-514350" defTabSz="914400">
              <a:lnSpc>
                <a:spcPct val="90000"/>
              </a:lnSpc>
              <a:buFont typeface="Arial" panose="020B0604020202020204" pitchFamily="34" charset="0"/>
              <a:buChar char="•"/>
            </a:pPr>
            <a:r>
              <a:rPr lang="en-GB" sz="4400" kern="1200" noProof="0" dirty="0">
                <a:solidFill>
                  <a:srgbClr val="000000"/>
                </a:solidFill>
              </a:rPr>
              <a:t>economic vulnerabilities, both pre-existing and those created by the crisis.</a:t>
            </a:r>
          </a:p>
        </p:txBody>
      </p:sp>
      <p:sp>
        <p:nvSpPr>
          <p:cNvPr id="4" name="Slide Number Placeholder 3">
            <a:extLst>
              <a:ext uri="{FF2B5EF4-FFF2-40B4-BE49-F238E27FC236}">
                <a16:creationId xmlns:a16="http://schemas.microsoft.com/office/drawing/2014/main" id="{E81F2FD1-54AC-4963-8F10-DD29AF35CE0A}"/>
              </a:ext>
            </a:extLst>
          </p:cNvPr>
          <p:cNvSpPr>
            <a:spLocks noGrp="1"/>
          </p:cNvSpPr>
          <p:nvPr>
            <p:ph type="sldNum" sz="quarter" idx="2"/>
          </p:nvPr>
        </p:nvSpPr>
        <p:spPr/>
        <p:txBody>
          <a:bodyPr/>
          <a:lstStyle/>
          <a:p>
            <a:fld id="{86CB4B4D-7CA3-9044-876B-883B54F8677D}" type="slidenum">
              <a:rPr lang="en-US" smtClean="0"/>
              <a:pPr/>
              <a:t>12</a:t>
            </a:fld>
            <a:endParaRPr lang="en-US" dirty="0"/>
          </a:p>
        </p:txBody>
      </p:sp>
      <p:pic>
        <p:nvPicPr>
          <p:cNvPr id="11" name="Picture Placeholder 7">
            <a:extLst>
              <a:ext uri="{FF2B5EF4-FFF2-40B4-BE49-F238E27FC236}">
                <a16:creationId xmlns:a16="http://schemas.microsoft.com/office/drawing/2014/main" id="{53E8F3E9-DFC9-42E9-AEB0-EB739D6DF5A2}"/>
              </a:ext>
            </a:extLst>
          </p:cNvPr>
          <p:cNvPicPr>
            <a:picLocks noGrp="1" noChangeAspect="1"/>
          </p:cNvPicPr>
          <p:nvPr>
            <p:ph type="pic" sz="quarter" idx="15"/>
          </p:nvPr>
        </p:nvPicPr>
        <p:blipFill rotWithShape="1">
          <a:blip r:embed="rId3" cstate="screen">
            <a:extLst>
              <a:ext uri="{28A0092B-C50C-407E-A947-70E740481C1C}">
                <a14:useLocalDpi xmlns:a14="http://schemas.microsoft.com/office/drawing/2010/main"/>
              </a:ext>
            </a:extLst>
          </a:blip>
          <a:srcRect l="25353" t="-2787" r="31440" b="-1603"/>
          <a:stretch/>
        </p:blipFill>
        <p:spPr>
          <a:xfrm>
            <a:off x="11441722" y="-321276"/>
            <a:ext cx="6014434" cy="10280822"/>
          </a:xfrm>
        </p:spPr>
      </p:pic>
      <p:sp>
        <p:nvSpPr>
          <p:cNvPr id="12" name="Text Placeholder 4">
            <a:extLst>
              <a:ext uri="{FF2B5EF4-FFF2-40B4-BE49-F238E27FC236}">
                <a16:creationId xmlns:a16="http://schemas.microsoft.com/office/drawing/2014/main" id="{9EEB593A-A838-492D-AFE0-545C5D20D336}"/>
              </a:ext>
            </a:extLst>
          </p:cNvPr>
          <p:cNvSpPr>
            <a:spLocks noGrp="1"/>
          </p:cNvSpPr>
          <p:nvPr>
            <p:ph type="body" sz="quarter" idx="14"/>
          </p:nvPr>
        </p:nvSpPr>
        <p:spPr>
          <a:xfrm>
            <a:off x="11098007" y="9213588"/>
            <a:ext cx="3936222" cy="399336"/>
          </a:xfrm>
        </p:spPr>
        <p:txBody>
          <a:bodyPr>
            <a:normAutofit lnSpcReduction="10000"/>
          </a:bodyPr>
          <a:lstStyle/>
          <a:p>
            <a:r>
              <a:rPr lang="en-GB" sz="2000" dirty="0">
                <a:solidFill>
                  <a:srgbClr val="00B297"/>
                </a:solidFill>
                <a:latin typeface="Open Sans Regular"/>
                <a:sym typeface="Open Sans Regular"/>
              </a:rPr>
              <a:t>UNHCR/G Amarasinghe</a:t>
            </a:r>
          </a:p>
        </p:txBody>
      </p:sp>
    </p:spTree>
    <p:extLst>
      <p:ext uri="{BB962C8B-B14F-4D97-AF65-F5344CB8AC3E}">
        <p14:creationId xmlns:p14="http://schemas.microsoft.com/office/powerpoint/2010/main" val="3144003596"/>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35FB963-ECDC-4FD6-940A-B0C36FF7295D}"/>
              </a:ext>
            </a:extLst>
          </p:cNvPr>
          <p:cNvSpPr>
            <a:spLocks noGrp="1"/>
          </p:cNvSpPr>
          <p:nvPr>
            <p:ph type="title"/>
          </p:nvPr>
        </p:nvSpPr>
        <p:spPr/>
        <p:txBody>
          <a:bodyPr>
            <a:normAutofit/>
          </a:bodyPr>
          <a:lstStyle/>
          <a:p>
            <a:r>
              <a:rPr lang="en-GB" sz="6600" noProof="0" dirty="0">
                <a:solidFill>
                  <a:srgbClr val="000000"/>
                </a:solidFill>
              </a:rPr>
              <a:t>Programming and markets</a:t>
            </a:r>
          </a:p>
        </p:txBody>
      </p:sp>
      <p:sp>
        <p:nvSpPr>
          <p:cNvPr id="6" name="Text Placeholder 5">
            <a:extLst>
              <a:ext uri="{FF2B5EF4-FFF2-40B4-BE49-F238E27FC236}">
                <a16:creationId xmlns:a16="http://schemas.microsoft.com/office/drawing/2014/main" id="{C1406888-9FEC-4C12-BC7A-560722239D95}"/>
              </a:ext>
            </a:extLst>
          </p:cNvPr>
          <p:cNvSpPr>
            <a:spLocks noGrp="1"/>
          </p:cNvSpPr>
          <p:nvPr>
            <p:ph type="body" sz="half" idx="1"/>
          </p:nvPr>
        </p:nvSpPr>
        <p:spPr>
          <a:xfrm>
            <a:off x="977014" y="2383467"/>
            <a:ext cx="14805178" cy="5940725"/>
          </a:xfrm>
        </p:spPr>
        <p:txBody>
          <a:bodyPr anchor="ctr">
            <a:noAutofit/>
          </a:bodyPr>
          <a:lstStyle/>
          <a:p>
            <a:r>
              <a:rPr lang="en-GB" sz="4800" b="1" noProof="0" dirty="0">
                <a:solidFill>
                  <a:srgbClr val="000000"/>
                </a:solidFill>
              </a:rPr>
              <a:t>Sex or gender, ethnicity, and disability often directly influence physical, financial, and social access to markets. </a:t>
            </a:r>
          </a:p>
          <a:p>
            <a:pPr marL="571500" indent="-571500">
              <a:buFont typeface="Arial" panose="020B0604020202020204" pitchFamily="34" charset="0"/>
              <a:buChar char="•"/>
            </a:pPr>
            <a:r>
              <a:rPr lang="en-GB" sz="4800" noProof="0" dirty="0">
                <a:solidFill>
                  <a:srgbClr val="000000"/>
                </a:solidFill>
              </a:rPr>
              <a:t>How do men, women, youth, and older people access markets differently? </a:t>
            </a:r>
          </a:p>
          <a:p>
            <a:pPr marL="571500" indent="-571500">
              <a:buFont typeface="Arial" panose="020B0604020202020204" pitchFamily="34" charset="0"/>
              <a:buChar char="•"/>
            </a:pPr>
            <a:r>
              <a:rPr lang="en-GB" sz="4800" noProof="0" dirty="0">
                <a:solidFill>
                  <a:srgbClr val="000000"/>
                </a:solidFill>
              </a:rPr>
              <a:t>Are traders from a certain ethnicity able to access credit facilities more easily than others?</a:t>
            </a:r>
          </a:p>
          <a:p>
            <a:pPr marL="571500" indent="-571500">
              <a:buFont typeface="Arial" panose="020B0604020202020204" pitchFamily="34" charset="0"/>
              <a:buChar char="•"/>
            </a:pPr>
            <a:endParaRPr lang="en-GB" sz="4800" noProof="0" dirty="0">
              <a:solidFill>
                <a:srgbClr val="000000"/>
              </a:solidFill>
            </a:endParaRPr>
          </a:p>
        </p:txBody>
      </p:sp>
      <p:sp>
        <p:nvSpPr>
          <p:cNvPr id="4" name="Slide Number Placeholder 3">
            <a:extLst>
              <a:ext uri="{FF2B5EF4-FFF2-40B4-BE49-F238E27FC236}">
                <a16:creationId xmlns:a16="http://schemas.microsoft.com/office/drawing/2014/main" id="{2C44C3D0-D999-4755-9C95-E14A28E9035A}"/>
              </a:ext>
            </a:extLst>
          </p:cNvPr>
          <p:cNvSpPr>
            <a:spLocks noGrp="1"/>
          </p:cNvSpPr>
          <p:nvPr>
            <p:ph type="sldNum" sz="quarter" idx="2"/>
          </p:nvPr>
        </p:nvSpPr>
        <p:spPr/>
        <p:txBody>
          <a:bodyPr/>
          <a:lstStyle/>
          <a:p>
            <a:fld id="{86CB4B4D-7CA3-9044-876B-883B54F8677D}" type="slidenum">
              <a:rPr lang="en-US" smtClean="0"/>
              <a:pPr/>
              <a:t>13</a:t>
            </a:fld>
            <a:endParaRPr lang="en-US" dirty="0"/>
          </a:p>
        </p:txBody>
      </p:sp>
    </p:spTree>
    <p:extLst>
      <p:ext uri="{BB962C8B-B14F-4D97-AF65-F5344CB8AC3E}">
        <p14:creationId xmlns:p14="http://schemas.microsoft.com/office/powerpoint/2010/main" val="208691620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0C0C7-1CB0-4A5B-997C-50EE1EE68866}"/>
              </a:ext>
            </a:extLst>
          </p:cNvPr>
          <p:cNvSpPr>
            <a:spLocks noGrp="1"/>
          </p:cNvSpPr>
          <p:nvPr>
            <p:ph type="title"/>
          </p:nvPr>
        </p:nvSpPr>
        <p:spPr/>
        <p:txBody>
          <a:bodyPr/>
          <a:lstStyle/>
          <a:p>
            <a:r>
              <a:rPr lang="en-GB" noProof="0" dirty="0">
                <a:solidFill>
                  <a:srgbClr val="000000"/>
                </a:solidFill>
              </a:rPr>
              <a:t>Goods, services, and markets</a:t>
            </a:r>
          </a:p>
        </p:txBody>
      </p:sp>
      <p:sp>
        <p:nvSpPr>
          <p:cNvPr id="3" name="Text Placeholder 2">
            <a:extLst>
              <a:ext uri="{FF2B5EF4-FFF2-40B4-BE49-F238E27FC236}">
                <a16:creationId xmlns:a16="http://schemas.microsoft.com/office/drawing/2014/main" id="{8AF57F34-B6EC-4030-B702-0C34C71A73FB}"/>
              </a:ext>
            </a:extLst>
          </p:cNvPr>
          <p:cNvSpPr>
            <a:spLocks noGrp="1"/>
          </p:cNvSpPr>
          <p:nvPr>
            <p:ph type="body" sz="half" idx="1"/>
          </p:nvPr>
        </p:nvSpPr>
        <p:spPr>
          <a:xfrm>
            <a:off x="1208545" y="1528969"/>
            <a:ext cx="15344440" cy="4831360"/>
          </a:xfrm>
        </p:spPr>
        <p:txBody>
          <a:bodyPr>
            <a:noAutofit/>
          </a:bodyPr>
          <a:lstStyle/>
          <a:p>
            <a:pPr marL="457200" indent="-457200">
              <a:buFont typeface="Arial" panose="020B0604020202020204" pitchFamily="34" charset="0"/>
              <a:buChar char="•"/>
            </a:pPr>
            <a:r>
              <a:rPr lang="en-GB" b="1" noProof="0" dirty="0">
                <a:solidFill>
                  <a:srgbClr val="000000"/>
                </a:solidFill>
              </a:rPr>
              <a:t>In most contexts, a combination of market-based interventions will be needed. </a:t>
            </a:r>
          </a:p>
          <a:p>
            <a:pPr marL="457200" indent="-457200">
              <a:buFont typeface="Arial" panose="020B0604020202020204" pitchFamily="34" charset="0"/>
              <a:buChar char="•"/>
            </a:pPr>
            <a:r>
              <a:rPr lang="en-GB" noProof="0" dirty="0">
                <a:solidFill>
                  <a:srgbClr val="000000"/>
                </a:solidFill>
              </a:rPr>
              <a:t>In some cases, market-based programmes that </a:t>
            </a:r>
            <a:r>
              <a:rPr lang="en-GB" b="1" noProof="0" dirty="0">
                <a:solidFill>
                  <a:srgbClr val="000000"/>
                </a:solidFill>
              </a:rPr>
              <a:t>indirectly</a:t>
            </a:r>
            <a:r>
              <a:rPr lang="en-GB" noProof="0" dirty="0">
                <a:solidFill>
                  <a:srgbClr val="000000"/>
                </a:solidFill>
              </a:rPr>
              <a:t> support access to services</a:t>
            </a:r>
            <a:r>
              <a:rPr lang="en-GB" b="1" noProof="0" dirty="0">
                <a:solidFill>
                  <a:srgbClr val="000000"/>
                </a:solidFill>
              </a:rPr>
              <a:t> </a:t>
            </a:r>
            <a:r>
              <a:rPr lang="en-GB" noProof="0" dirty="0">
                <a:solidFill>
                  <a:srgbClr val="000000"/>
                </a:solidFill>
              </a:rPr>
              <a:t>are appropriate. </a:t>
            </a:r>
          </a:p>
          <a:p>
            <a:pPr marL="1260475" lvl="4" indent="-457200">
              <a:buFont typeface="Arial" panose="020B0604020202020204" pitchFamily="34" charset="0"/>
              <a:buChar char="•"/>
            </a:pPr>
            <a:r>
              <a:rPr lang="en-GB" b="1" noProof="0" dirty="0">
                <a:solidFill>
                  <a:srgbClr val="000000"/>
                </a:solidFill>
              </a:rPr>
              <a:t>For example: </a:t>
            </a:r>
            <a:r>
              <a:rPr lang="en-GB" noProof="0" dirty="0">
                <a:solidFill>
                  <a:srgbClr val="000000"/>
                </a:solidFill>
              </a:rPr>
              <a:t>CBA can support transport to healthcare facilities or access to education (e.g. for buying uniforms and materials).</a:t>
            </a:r>
            <a:endParaRPr lang="en-GB" dirty="0">
              <a:solidFill>
                <a:srgbClr val="000000"/>
              </a:solidFill>
            </a:endParaRPr>
          </a:p>
          <a:p>
            <a:pPr marL="457200" lvl="4" indent="-457200">
              <a:buFont typeface="Arial" panose="020B0604020202020204" pitchFamily="34" charset="0"/>
              <a:buChar char="•"/>
            </a:pPr>
            <a:r>
              <a:rPr lang="en-GB" dirty="0">
                <a:solidFill>
                  <a:srgbClr val="000000"/>
                </a:solidFill>
              </a:rPr>
              <a:t>Market-based programmes will likely need to be supported by other activities such as technical assistance. </a:t>
            </a:r>
          </a:p>
          <a:p>
            <a:pPr marL="1260475" lvl="4" indent="-457200">
              <a:buFont typeface="Arial" panose="020B0604020202020204" pitchFamily="34" charset="0"/>
              <a:buChar char="•"/>
            </a:pPr>
            <a:endParaRPr lang="en-GB" noProof="0" dirty="0">
              <a:solidFill>
                <a:srgbClr val="000000"/>
              </a:solidFill>
            </a:endParaRPr>
          </a:p>
        </p:txBody>
      </p:sp>
      <p:sp>
        <p:nvSpPr>
          <p:cNvPr id="4" name="Slide Number Placeholder 3">
            <a:extLst>
              <a:ext uri="{FF2B5EF4-FFF2-40B4-BE49-F238E27FC236}">
                <a16:creationId xmlns:a16="http://schemas.microsoft.com/office/drawing/2014/main" id="{13F2E5E5-B97D-431A-BE2B-D5AC93EB8796}"/>
              </a:ext>
            </a:extLst>
          </p:cNvPr>
          <p:cNvSpPr>
            <a:spLocks noGrp="1"/>
          </p:cNvSpPr>
          <p:nvPr>
            <p:ph type="sldNum" sz="quarter" idx="2"/>
          </p:nvPr>
        </p:nvSpPr>
        <p:spPr/>
        <p:txBody>
          <a:bodyPr/>
          <a:lstStyle/>
          <a:p>
            <a:fld id="{86CB4B4D-7CA3-9044-876B-883B54F8677D}" type="slidenum">
              <a:rPr lang="en-US" smtClean="0"/>
              <a:t>14</a:t>
            </a:fld>
            <a:endParaRPr lang="en-US" dirty="0"/>
          </a:p>
        </p:txBody>
      </p:sp>
    </p:spTree>
    <p:extLst>
      <p:ext uri="{BB962C8B-B14F-4D97-AF65-F5344CB8AC3E}">
        <p14:creationId xmlns:p14="http://schemas.microsoft.com/office/powerpoint/2010/main" val="653538464"/>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7FEA9-1989-4530-8168-C70C9387EE04}"/>
              </a:ext>
            </a:extLst>
          </p:cNvPr>
          <p:cNvSpPr>
            <a:spLocks noGrp="1"/>
          </p:cNvSpPr>
          <p:nvPr>
            <p:ph type="title"/>
          </p:nvPr>
        </p:nvSpPr>
        <p:spPr>
          <a:xfrm>
            <a:off x="392704" y="70423"/>
            <a:ext cx="16722104" cy="1130300"/>
          </a:xfrm>
        </p:spPr>
        <p:txBody>
          <a:bodyPr>
            <a:normAutofit fontScale="90000"/>
          </a:bodyPr>
          <a:lstStyle/>
          <a:p>
            <a:r>
              <a:rPr lang="en-GB" noProof="0" dirty="0">
                <a:solidFill>
                  <a:srgbClr val="000000"/>
                </a:solidFill>
              </a:rPr>
              <a:t>The many forms of cash-based assistance</a:t>
            </a:r>
          </a:p>
        </p:txBody>
      </p:sp>
      <p:sp>
        <p:nvSpPr>
          <p:cNvPr id="3" name="Text Placeholder 2">
            <a:extLst>
              <a:ext uri="{FF2B5EF4-FFF2-40B4-BE49-F238E27FC236}">
                <a16:creationId xmlns:a16="http://schemas.microsoft.com/office/drawing/2014/main" id="{667E3A35-E62A-4681-826F-0C9CDE5E5B0A}"/>
              </a:ext>
            </a:extLst>
          </p:cNvPr>
          <p:cNvSpPr>
            <a:spLocks noGrp="1"/>
          </p:cNvSpPr>
          <p:nvPr>
            <p:ph type="body" sz="half" idx="1"/>
          </p:nvPr>
        </p:nvSpPr>
        <p:spPr>
          <a:xfrm>
            <a:off x="1231991" y="2194420"/>
            <a:ext cx="13953493" cy="4831360"/>
          </a:xfrm>
        </p:spPr>
        <p:txBody>
          <a:bodyPr>
            <a:noAutofit/>
          </a:bodyPr>
          <a:lstStyle/>
          <a:p>
            <a:r>
              <a:rPr lang="en-GB" sz="5400" noProof="0" dirty="0">
                <a:solidFill>
                  <a:srgbClr val="000000"/>
                </a:solidFill>
              </a:rPr>
              <a:t>There are many needs that can be addressed through cash-based programmes.</a:t>
            </a:r>
          </a:p>
          <a:p>
            <a:r>
              <a:rPr lang="en-GB" sz="5400" b="1" noProof="0" dirty="0">
                <a:solidFill>
                  <a:srgbClr val="000000"/>
                </a:solidFill>
              </a:rPr>
              <a:t>Instructions: </a:t>
            </a:r>
            <a:r>
              <a:rPr lang="en-GB" sz="5400" noProof="0" dirty="0">
                <a:solidFill>
                  <a:srgbClr val="000000"/>
                </a:solidFill>
              </a:rPr>
              <a:t>On your tables, match the types of CBA programmes with the examples provided.</a:t>
            </a:r>
          </a:p>
        </p:txBody>
      </p:sp>
      <p:sp>
        <p:nvSpPr>
          <p:cNvPr id="4" name="Slide Number Placeholder 3">
            <a:extLst>
              <a:ext uri="{FF2B5EF4-FFF2-40B4-BE49-F238E27FC236}">
                <a16:creationId xmlns:a16="http://schemas.microsoft.com/office/drawing/2014/main" id="{C08E634E-AC70-4BB4-91F1-3AB7C6F8946C}"/>
              </a:ext>
            </a:extLst>
          </p:cNvPr>
          <p:cNvSpPr>
            <a:spLocks noGrp="1"/>
          </p:cNvSpPr>
          <p:nvPr>
            <p:ph type="sldNum" sz="quarter" idx="2"/>
          </p:nvPr>
        </p:nvSpPr>
        <p:spPr/>
        <p:txBody>
          <a:bodyPr/>
          <a:lstStyle/>
          <a:p>
            <a:fld id="{86CB4B4D-7CA3-9044-876B-883B54F8677D}" type="slidenum">
              <a:rPr lang="en-US" smtClean="0"/>
              <a:t>15</a:t>
            </a:fld>
            <a:endParaRPr lang="en-US" dirty="0"/>
          </a:p>
        </p:txBody>
      </p:sp>
    </p:spTree>
    <p:extLst>
      <p:ext uri="{BB962C8B-B14F-4D97-AF65-F5344CB8AC3E}">
        <p14:creationId xmlns:p14="http://schemas.microsoft.com/office/powerpoint/2010/main" val="376508782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A0B4C-B0E8-4BD6-AA73-7A15537B2EF2}"/>
              </a:ext>
            </a:extLst>
          </p:cNvPr>
          <p:cNvSpPr>
            <a:spLocks noGrp="1"/>
          </p:cNvSpPr>
          <p:nvPr>
            <p:ph type="title"/>
          </p:nvPr>
        </p:nvSpPr>
        <p:spPr/>
        <p:txBody>
          <a:bodyPr/>
          <a:lstStyle/>
          <a:p>
            <a:r>
              <a:rPr lang="en-GB" noProof="0" dirty="0">
                <a:solidFill>
                  <a:srgbClr val="000000"/>
                </a:solidFill>
              </a:rPr>
              <a:t>Activity 2: Debrief</a:t>
            </a:r>
          </a:p>
        </p:txBody>
      </p:sp>
      <p:sp>
        <p:nvSpPr>
          <p:cNvPr id="3" name="Text Placeholder 2">
            <a:extLst>
              <a:ext uri="{FF2B5EF4-FFF2-40B4-BE49-F238E27FC236}">
                <a16:creationId xmlns:a16="http://schemas.microsoft.com/office/drawing/2014/main" id="{C95D322A-8A34-44EC-9E20-3B9DB5FFE2E3}"/>
              </a:ext>
            </a:extLst>
          </p:cNvPr>
          <p:cNvSpPr>
            <a:spLocks noGrp="1"/>
          </p:cNvSpPr>
          <p:nvPr>
            <p:ph type="body" sz="half" idx="1"/>
          </p:nvPr>
        </p:nvSpPr>
        <p:spPr>
          <a:xfrm>
            <a:off x="1231991" y="1519140"/>
            <a:ext cx="15357838" cy="4831360"/>
          </a:xfrm>
        </p:spPr>
        <p:txBody>
          <a:bodyPr>
            <a:noAutofit/>
          </a:bodyPr>
          <a:lstStyle/>
          <a:p>
            <a:pPr marL="757238" indent="-693738"/>
            <a:r>
              <a:rPr lang="en-GB" b="1" noProof="0" dirty="0">
                <a:solidFill>
                  <a:srgbClr val="000000"/>
                </a:solidFill>
              </a:rPr>
              <a:t>1.	Are you familiar with any of the forms of CBA from your own direct programme experience?</a:t>
            </a:r>
          </a:p>
          <a:p>
            <a:pPr marL="1311275" indent="-571500">
              <a:buFont typeface="Arial" panose="020B0604020202020204" pitchFamily="34" charset="0"/>
              <a:buChar char="•"/>
            </a:pPr>
            <a:r>
              <a:rPr lang="en-GB" noProof="0" dirty="0">
                <a:solidFill>
                  <a:srgbClr val="000000"/>
                </a:solidFill>
              </a:rPr>
              <a:t>Did the programme work well?  </a:t>
            </a:r>
          </a:p>
          <a:p>
            <a:pPr marL="1311275" indent="-571500">
              <a:buFont typeface="Arial" panose="020B0604020202020204" pitchFamily="34" charset="0"/>
              <a:buChar char="•"/>
            </a:pPr>
            <a:r>
              <a:rPr lang="en-GB" noProof="0" dirty="0">
                <a:solidFill>
                  <a:srgbClr val="000000"/>
                </a:solidFill>
              </a:rPr>
              <a:t>What, if any, where the major challenges?  </a:t>
            </a:r>
          </a:p>
          <a:p>
            <a:pPr marL="693738" indent="-630238"/>
            <a:r>
              <a:rPr lang="en-GB" b="1" noProof="0" dirty="0">
                <a:solidFill>
                  <a:srgbClr val="000000"/>
                </a:solidFill>
              </a:rPr>
              <a:t>2.	Are any of the types of assistance listed completely new to you? </a:t>
            </a:r>
          </a:p>
          <a:p>
            <a:pPr marL="1311275" lvl="2" indent="-571500">
              <a:buFont typeface="Arial" panose="020B0604020202020204" pitchFamily="34" charset="0"/>
              <a:buChar char="•"/>
            </a:pPr>
            <a:r>
              <a:rPr lang="en-GB" noProof="0" dirty="0">
                <a:solidFill>
                  <a:srgbClr val="000000"/>
                </a:solidFill>
              </a:rPr>
              <a:t>If so, what questions must be asked to decide if you could implement such a programme?</a:t>
            </a:r>
          </a:p>
        </p:txBody>
      </p:sp>
      <p:sp>
        <p:nvSpPr>
          <p:cNvPr id="4" name="Slide Number Placeholder 3">
            <a:extLst>
              <a:ext uri="{FF2B5EF4-FFF2-40B4-BE49-F238E27FC236}">
                <a16:creationId xmlns:a16="http://schemas.microsoft.com/office/drawing/2014/main" id="{8809ADE6-3930-47C0-8CEC-0C1B9F93E69E}"/>
              </a:ext>
            </a:extLst>
          </p:cNvPr>
          <p:cNvSpPr>
            <a:spLocks noGrp="1"/>
          </p:cNvSpPr>
          <p:nvPr>
            <p:ph type="sldNum" sz="quarter" idx="2"/>
          </p:nvPr>
        </p:nvSpPr>
        <p:spPr/>
        <p:txBody>
          <a:bodyPr/>
          <a:lstStyle/>
          <a:p>
            <a:fld id="{86CB4B4D-7CA3-9044-876B-883B54F8677D}" type="slidenum">
              <a:rPr lang="en-US" smtClean="0"/>
              <a:t>16</a:t>
            </a:fld>
            <a:endParaRPr lang="en-US" dirty="0"/>
          </a:p>
        </p:txBody>
      </p:sp>
    </p:spTree>
    <p:extLst>
      <p:ext uri="{BB962C8B-B14F-4D97-AF65-F5344CB8AC3E}">
        <p14:creationId xmlns:p14="http://schemas.microsoft.com/office/powerpoint/2010/main" val="247957900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6D8899-C72C-421F-BDFA-CB8CE2F5FC3A}"/>
              </a:ext>
            </a:extLst>
          </p:cNvPr>
          <p:cNvSpPr>
            <a:spLocks noGrp="1"/>
          </p:cNvSpPr>
          <p:nvPr>
            <p:ph type="title"/>
          </p:nvPr>
        </p:nvSpPr>
        <p:spPr>
          <a:xfrm>
            <a:off x="2114100" y="1541244"/>
            <a:ext cx="7840391" cy="5038970"/>
          </a:xfrm>
        </p:spPr>
        <p:txBody>
          <a:bodyPr>
            <a:normAutofit/>
          </a:bodyPr>
          <a:lstStyle/>
          <a:p>
            <a:r>
              <a:rPr lang="en-GB" noProof="0" dirty="0">
                <a:solidFill>
                  <a:srgbClr val="000000"/>
                </a:solidFill>
              </a:rPr>
              <a:t>Checklist for </a:t>
            </a:r>
            <a:br>
              <a:rPr lang="en-GB" noProof="0" dirty="0">
                <a:solidFill>
                  <a:srgbClr val="000000"/>
                </a:solidFill>
              </a:rPr>
            </a:br>
            <a:r>
              <a:rPr lang="en-GB" noProof="0" dirty="0">
                <a:solidFill>
                  <a:srgbClr val="000000"/>
                </a:solidFill>
              </a:rPr>
              <a:t>cash-based assistance </a:t>
            </a:r>
          </a:p>
        </p:txBody>
      </p:sp>
      <p:sp>
        <p:nvSpPr>
          <p:cNvPr id="5" name="Text Placeholder 4">
            <a:extLst>
              <a:ext uri="{FF2B5EF4-FFF2-40B4-BE49-F238E27FC236}">
                <a16:creationId xmlns:a16="http://schemas.microsoft.com/office/drawing/2014/main" id="{776395A4-38D2-4720-96B6-50821CD2AABF}"/>
              </a:ext>
            </a:extLst>
          </p:cNvPr>
          <p:cNvSpPr>
            <a:spLocks noGrp="1"/>
          </p:cNvSpPr>
          <p:nvPr>
            <p:ph type="body" sz="quarter" idx="14"/>
          </p:nvPr>
        </p:nvSpPr>
        <p:spPr>
          <a:xfrm>
            <a:off x="10829139" y="9241612"/>
            <a:ext cx="4100344" cy="375889"/>
          </a:xfrm>
        </p:spPr>
        <p:txBody>
          <a:bodyPr>
            <a:normAutofit fontScale="55000" lnSpcReduction="20000"/>
          </a:bodyPr>
          <a:lstStyle/>
          <a:p>
            <a:r>
              <a:rPr lang="en-GB" sz="3600" dirty="0">
                <a:solidFill>
                  <a:srgbClr val="00B297"/>
                </a:solidFill>
                <a:latin typeface="Open Sans Regular"/>
                <a:sym typeface="Open Sans Regular"/>
              </a:rPr>
              <a:t>UNHCR/Samuel Otieno</a:t>
            </a:r>
          </a:p>
          <a:p>
            <a:endParaRPr lang="en-GB" noProof="0" dirty="0">
              <a:solidFill>
                <a:srgbClr val="00B297"/>
              </a:solidFill>
            </a:endParaRPr>
          </a:p>
        </p:txBody>
      </p:sp>
      <p:sp>
        <p:nvSpPr>
          <p:cNvPr id="6" name="Slide Number Placeholder 5">
            <a:extLst>
              <a:ext uri="{FF2B5EF4-FFF2-40B4-BE49-F238E27FC236}">
                <a16:creationId xmlns:a16="http://schemas.microsoft.com/office/drawing/2014/main" id="{753A01AD-2ED2-4F47-9D64-DB4F8C64EC73}"/>
              </a:ext>
            </a:extLst>
          </p:cNvPr>
          <p:cNvSpPr>
            <a:spLocks noGrp="1"/>
          </p:cNvSpPr>
          <p:nvPr>
            <p:ph type="sldNum" sz="quarter" idx="2"/>
          </p:nvPr>
        </p:nvSpPr>
        <p:spPr/>
        <p:txBody>
          <a:bodyPr/>
          <a:lstStyle/>
          <a:p>
            <a:fld id="{86CB4B4D-7CA3-9044-876B-883B54F8677D}" type="slidenum">
              <a:rPr lang="en-US" smtClean="0"/>
              <a:pPr/>
              <a:t>17</a:t>
            </a:fld>
            <a:endParaRPr lang="en-US" dirty="0"/>
          </a:p>
        </p:txBody>
      </p:sp>
      <p:pic>
        <p:nvPicPr>
          <p:cNvPr id="8" name="Picture Placeholder 7">
            <a:extLst>
              <a:ext uri="{FF2B5EF4-FFF2-40B4-BE49-F238E27FC236}">
                <a16:creationId xmlns:a16="http://schemas.microsoft.com/office/drawing/2014/main" id="{3ECE79C2-542F-4D33-946F-B63386F4D968}"/>
              </a:ext>
            </a:extLst>
          </p:cNvPr>
          <p:cNvPicPr>
            <a:picLocks noGrp="1" noChangeAspect="1"/>
          </p:cNvPicPr>
          <p:nvPr>
            <p:ph type="pic" sz="quarter" idx="15"/>
          </p:nvPr>
        </p:nvPicPr>
        <p:blipFill rotWithShape="1">
          <a:blip r:embed="rId3" cstate="screen">
            <a:extLst>
              <a:ext uri="{28A0092B-C50C-407E-A947-70E740481C1C}">
                <a14:useLocalDpi xmlns:a14="http://schemas.microsoft.com/office/drawing/2010/main"/>
              </a:ext>
            </a:extLst>
          </a:blip>
          <a:srcRect/>
          <a:stretch/>
        </p:blipFill>
        <p:spPr>
          <a:xfrm>
            <a:off x="10678332" y="-1"/>
            <a:ext cx="6795615" cy="9753601"/>
          </a:xfrm>
        </p:spPr>
      </p:pic>
      <p:sp>
        <p:nvSpPr>
          <p:cNvPr id="7" name="TextBox 6">
            <a:extLst>
              <a:ext uri="{FF2B5EF4-FFF2-40B4-BE49-F238E27FC236}">
                <a16:creationId xmlns:a16="http://schemas.microsoft.com/office/drawing/2014/main" id="{7DE9739F-3EE7-4F95-93E9-5ABAD5A96ECD}"/>
              </a:ext>
            </a:extLst>
          </p:cNvPr>
          <p:cNvSpPr txBox="1"/>
          <p:nvPr/>
        </p:nvSpPr>
        <p:spPr>
          <a:xfrm>
            <a:off x="4763911" y="7155250"/>
            <a:ext cx="1859483"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28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See page 22</a:t>
            </a:r>
          </a:p>
        </p:txBody>
      </p:sp>
      <p:pic>
        <p:nvPicPr>
          <p:cNvPr id="9" name="Picture 8" descr="Image result for 2018 SPhere HAndbook">
            <a:extLst>
              <a:ext uri="{FF2B5EF4-FFF2-40B4-BE49-F238E27FC236}">
                <a16:creationId xmlns:a16="http://schemas.microsoft.com/office/drawing/2014/main" id="{A34CE3A0-C8EE-41E5-8098-615B7A9823D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070320" y="5223283"/>
            <a:ext cx="1246667" cy="1798854"/>
          </a:xfrm>
          <a:prstGeom prst="rect">
            <a:avLst/>
          </a:prstGeom>
          <a:noFill/>
          <a:ln>
            <a:solidFill>
              <a:schemeClr val="accent6">
                <a:lumMod val="40000"/>
                <a:lumOff val="6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1912850"/>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8852092-2E18-4979-B8FE-A1B46528604A}"/>
              </a:ext>
            </a:extLst>
          </p:cNvPr>
          <p:cNvSpPr>
            <a:spLocks noGrp="1"/>
          </p:cNvSpPr>
          <p:nvPr>
            <p:ph type="title"/>
          </p:nvPr>
        </p:nvSpPr>
        <p:spPr>
          <a:xfrm>
            <a:off x="380352" y="88524"/>
            <a:ext cx="9117545" cy="1988692"/>
          </a:xfrm>
        </p:spPr>
        <p:txBody>
          <a:bodyPr>
            <a:normAutofit/>
          </a:bodyPr>
          <a:lstStyle/>
          <a:p>
            <a:r>
              <a:rPr lang="en-GB" noProof="0" dirty="0">
                <a:solidFill>
                  <a:srgbClr val="000000"/>
                </a:solidFill>
              </a:rPr>
              <a:t>Programme design</a:t>
            </a:r>
          </a:p>
        </p:txBody>
      </p:sp>
      <p:sp>
        <p:nvSpPr>
          <p:cNvPr id="4" name="Text Placeholder 3">
            <a:extLst>
              <a:ext uri="{FF2B5EF4-FFF2-40B4-BE49-F238E27FC236}">
                <a16:creationId xmlns:a16="http://schemas.microsoft.com/office/drawing/2014/main" id="{566A1FD6-95F0-454B-88DE-347CE5B49B86}"/>
              </a:ext>
            </a:extLst>
          </p:cNvPr>
          <p:cNvSpPr>
            <a:spLocks noGrp="1"/>
          </p:cNvSpPr>
          <p:nvPr>
            <p:ph type="body" sz="quarter" idx="1"/>
          </p:nvPr>
        </p:nvSpPr>
        <p:spPr>
          <a:xfrm>
            <a:off x="641108" y="1507530"/>
            <a:ext cx="9901212" cy="7195161"/>
          </a:xfrm>
        </p:spPr>
        <p:txBody>
          <a:bodyPr>
            <a:normAutofit/>
          </a:bodyPr>
          <a:lstStyle/>
          <a:p>
            <a:pPr marL="407988" indent="-350838" defTabSz="914400">
              <a:lnSpc>
                <a:spcPct val="90000"/>
              </a:lnSpc>
              <a:buFont typeface="Arial" panose="020B0604020202020204" pitchFamily="34" charset="0"/>
              <a:buChar char="•"/>
            </a:pPr>
            <a:r>
              <a:rPr lang="en-GB" kern="1200" noProof="0" dirty="0">
                <a:solidFill>
                  <a:srgbClr val="000000"/>
                </a:solidFill>
              </a:rPr>
              <a:t>Base your design on the context, objectives, size of programme, and the recipients’ financial literacy and preferences.</a:t>
            </a:r>
            <a:endParaRPr lang="en-GB" sz="1000" kern="1200" noProof="0" dirty="0">
              <a:solidFill>
                <a:srgbClr val="000000"/>
              </a:solidFill>
            </a:endParaRPr>
          </a:p>
          <a:p>
            <a:pPr marL="407988" indent="-350838" defTabSz="914400">
              <a:lnSpc>
                <a:spcPct val="90000"/>
              </a:lnSpc>
              <a:spcBef>
                <a:spcPts val="3600"/>
              </a:spcBef>
              <a:buFont typeface="Arial" panose="020B0604020202020204" pitchFamily="34" charset="0"/>
              <a:buChar char="•"/>
            </a:pPr>
            <a:r>
              <a:rPr lang="en-GB" kern="1200" noProof="0" dirty="0">
                <a:solidFill>
                  <a:srgbClr val="000000"/>
                </a:solidFill>
              </a:rPr>
              <a:t>Identify safe, accessible, and effective mechanisms to deliver assistance.</a:t>
            </a:r>
          </a:p>
          <a:p>
            <a:pPr marL="407988" indent="-350838" defTabSz="914400">
              <a:lnSpc>
                <a:spcPct val="90000"/>
              </a:lnSpc>
              <a:spcBef>
                <a:spcPts val="3600"/>
              </a:spcBef>
              <a:buFont typeface="Arial" panose="020B0604020202020204" pitchFamily="34" charset="0"/>
              <a:buChar char="•"/>
            </a:pPr>
            <a:r>
              <a:rPr lang="en-GB" dirty="0">
                <a:solidFill>
                  <a:srgbClr val="000000"/>
                </a:solidFill>
              </a:rPr>
              <a:t>Carefully consider who within the household should receive the CBA, informed by a clear risk assessment and weighing any protection concerns.</a:t>
            </a:r>
            <a:endParaRPr lang="en-US" dirty="0">
              <a:solidFill>
                <a:srgbClr val="000000"/>
              </a:solidFill>
            </a:endParaRPr>
          </a:p>
        </p:txBody>
      </p:sp>
      <p:sp>
        <p:nvSpPr>
          <p:cNvPr id="5" name="Text Placeholder 4">
            <a:extLst>
              <a:ext uri="{FF2B5EF4-FFF2-40B4-BE49-F238E27FC236}">
                <a16:creationId xmlns:a16="http://schemas.microsoft.com/office/drawing/2014/main" id="{EFF9C4C7-0D14-4B47-9B27-CE2AC2D36596}"/>
              </a:ext>
            </a:extLst>
          </p:cNvPr>
          <p:cNvSpPr>
            <a:spLocks noGrp="1"/>
          </p:cNvSpPr>
          <p:nvPr>
            <p:ph type="body" sz="quarter" idx="14"/>
          </p:nvPr>
        </p:nvSpPr>
        <p:spPr>
          <a:xfrm>
            <a:off x="13563020" y="8410768"/>
            <a:ext cx="3650569" cy="744764"/>
          </a:xfrm>
        </p:spPr>
        <p:txBody>
          <a:bodyPr>
            <a:noAutofit/>
          </a:bodyPr>
          <a:lstStyle/>
          <a:p>
            <a:pPr algn="r"/>
            <a:r>
              <a:rPr lang="en-GB" sz="2000" dirty="0">
                <a:solidFill>
                  <a:srgbClr val="00B297"/>
                </a:solidFill>
                <a:latin typeface="Open Sans Regular"/>
              </a:rPr>
              <a:t>WFP Europe Twitter</a:t>
            </a:r>
          </a:p>
        </p:txBody>
      </p:sp>
      <p:sp>
        <p:nvSpPr>
          <p:cNvPr id="6" name="Slide Number Placeholder 5">
            <a:extLst>
              <a:ext uri="{FF2B5EF4-FFF2-40B4-BE49-F238E27FC236}">
                <a16:creationId xmlns:a16="http://schemas.microsoft.com/office/drawing/2014/main" id="{243209DC-D6A3-45AD-8055-4BF5F76A489D}"/>
              </a:ext>
            </a:extLst>
          </p:cNvPr>
          <p:cNvSpPr>
            <a:spLocks noGrp="1"/>
          </p:cNvSpPr>
          <p:nvPr>
            <p:ph type="sldNum" sz="quarter" idx="2"/>
          </p:nvPr>
        </p:nvSpPr>
        <p:spPr/>
        <p:txBody>
          <a:bodyPr/>
          <a:lstStyle/>
          <a:p>
            <a:fld id="{86CB4B4D-7CA3-9044-876B-883B54F8677D}" type="slidenum">
              <a:rPr lang="en-US" smtClean="0"/>
              <a:pPr/>
              <a:t>18</a:t>
            </a:fld>
            <a:endParaRPr lang="en-US" dirty="0"/>
          </a:p>
        </p:txBody>
      </p:sp>
      <p:pic>
        <p:nvPicPr>
          <p:cNvPr id="16" name="Picture 15" descr="A group of people posing for the camera&#10;&#10;Description automatically generated">
            <a:extLst>
              <a:ext uri="{FF2B5EF4-FFF2-40B4-BE49-F238E27FC236}">
                <a16:creationId xmlns:a16="http://schemas.microsoft.com/office/drawing/2014/main" id="{D71772FB-715B-41B0-A305-45C4221F617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763037" y="634999"/>
            <a:ext cx="6563667" cy="7672301"/>
          </a:xfrm>
          <a:prstGeom prst="rect">
            <a:avLst/>
          </a:prstGeom>
        </p:spPr>
      </p:pic>
    </p:spTree>
    <p:extLst>
      <p:ext uri="{BB962C8B-B14F-4D97-AF65-F5344CB8AC3E}">
        <p14:creationId xmlns:p14="http://schemas.microsoft.com/office/powerpoint/2010/main" val="1069216677"/>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89412-A705-4503-982E-754B8284A2B2}"/>
              </a:ext>
            </a:extLst>
          </p:cNvPr>
          <p:cNvSpPr>
            <a:spLocks noGrp="1"/>
          </p:cNvSpPr>
          <p:nvPr>
            <p:ph type="title"/>
          </p:nvPr>
        </p:nvSpPr>
        <p:spPr/>
        <p:txBody>
          <a:bodyPr/>
          <a:lstStyle/>
          <a:p>
            <a:r>
              <a:rPr lang="en-GB" noProof="0" dirty="0">
                <a:solidFill>
                  <a:srgbClr val="000000"/>
                </a:solidFill>
              </a:rPr>
              <a:t>Implementation</a:t>
            </a:r>
          </a:p>
        </p:txBody>
      </p:sp>
      <p:sp>
        <p:nvSpPr>
          <p:cNvPr id="3" name="Text Placeholder 2">
            <a:extLst>
              <a:ext uri="{FF2B5EF4-FFF2-40B4-BE49-F238E27FC236}">
                <a16:creationId xmlns:a16="http://schemas.microsoft.com/office/drawing/2014/main" id="{C1E8EC38-9223-4854-9655-AD091105B818}"/>
              </a:ext>
            </a:extLst>
          </p:cNvPr>
          <p:cNvSpPr>
            <a:spLocks noGrp="1"/>
          </p:cNvSpPr>
          <p:nvPr>
            <p:ph type="body" sz="half" idx="1"/>
          </p:nvPr>
        </p:nvSpPr>
        <p:spPr>
          <a:xfrm>
            <a:off x="1231991" y="1232253"/>
            <a:ext cx="15180317" cy="7052324"/>
          </a:xfrm>
        </p:spPr>
        <p:txBody>
          <a:bodyPr anchor="ctr">
            <a:normAutofit/>
          </a:bodyPr>
          <a:lstStyle/>
          <a:p>
            <a:pPr marL="571500" indent="-571500">
              <a:buFont typeface="Arial" panose="020B0604020202020204" pitchFamily="34" charset="0"/>
              <a:buChar char="•"/>
            </a:pPr>
            <a:r>
              <a:rPr lang="en-GB" noProof="0" dirty="0">
                <a:solidFill>
                  <a:srgbClr val="000000"/>
                </a:solidFill>
              </a:rPr>
              <a:t>Set up recipient registration and identification systems </a:t>
            </a:r>
            <a:r>
              <a:rPr lang="en-GB" dirty="0">
                <a:solidFill>
                  <a:srgbClr val="000000"/>
                </a:solidFill>
              </a:rPr>
              <a:t>with personal data protections </a:t>
            </a:r>
            <a:r>
              <a:rPr lang="en-GB" noProof="0" dirty="0">
                <a:solidFill>
                  <a:srgbClr val="000000"/>
                </a:solidFill>
              </a:rPr>
              <a:t>that are appropriate to the delivery mechanism </a:t>
            </a:r>
            <a:r>
              <a:rPr lang="en-GB" b="1" noProof="0" dirty="0">
                <a:solidFill>
                  <a:srgbClr val="000000"/>
                </a:solidFill>
              </a:rPr>
              <a:t>and </a:t>
            </a:r>
            <a:r>
              <a:rPr lang="en-GB" dirty="0">
                <a:solidFill>
                  <a:srgbClr val="000000"/>
                </a:solidFill>
              </a:rPr>
              <a:t>include all data required by the financial service provider</a:t>
            </a:r>
            <a:r>
              <a:rPr lang="en-GB" noProof="0" dirty="0">
                <a:solidFill>
                  <a:srgbClr val="000000"/>
                </a:solidFill>
              </a:rPr>
              <a:t>. </a:t>
            </a:r>
          </a:p>
          <a:p>
            <a:pPr marL="571500" indent="-571500">
              <a:buFont typeface="Arial" panose="020B0604020202020204" pitchFamily="34" charset="0"/>
              <a:buChar char="•"/>
            </a:pPr>
            <a:r>
              <a:rPr lang="en-GB" noProof="0" dirty="0">
                <a:solidFill>
                  <a:srgbClr val="000000"/>
                </a:solidFill>
              </a:rPr>
              <a:t>Ensure recipients have information on programme objectives </a:t>
            </a:r>
            <a:r>
              <a:rPr lang="en-GB" b="1" noProof="0" dirty="0">
                <a:solidFill>
                  <a:srgbClr val="000000"/>
                </a:solidFill>
              </a:rPr>
              <a:t>and the duration of CBA</a:t>
            </a:r>
            <a:r>
              <a:rPr lang="en-GB" noProof="0" dirty="0">
                <a:solidFill>
                  <a:srgbClr val="000000"/>
                </a:solidFill>
              </a:rPr>
              <a:t>, so they can make informed spending decisions.</a:t>
            </a:r>
          </a:p>
          <a:p>
            <a:pPr marL="571500" indent="-571500">
              <a:buFont typeface="Arial" panose="020B0604020202020204" pitchFamily="34" charset="0"/>
              <a:buChar char="•"/>
            </a:pPr>
            <a:r>
              <a:rPr lang="en-GB" dirty="0">
                <a:solidFill>
                  <a:srgbClr val="000000"/>
                </a:solidFill>
              </a:rPr>
              <a:t>Make sure all affected groups can access the chosen delivery mechanism effectively throughout the project’s lifespan. </a:t>
            </a:r>
            <a:endParaRPr lang="en-US" dirty="0">
              <a:solidFill>
                <a:srgbClr val="000000"/>
              </a:solidFill>
            </a:endParaRPr>
          </a:p>
        </p:txBody>
      </p:sp>
      <p:sp>
        <p:nvSpPr>
          <p:cNvPr id="4" name="Slide Number Placeholder 3">
            <a:extLst>
              <a:ext uri="{FF2B5EF4-FFF2-40B4-BE49-F238E27FC236}">
                <a16:creationId xmlns:a16="http://schemas.microsoft.com/office/drawing/2014/main" id="{CE9156BF-50A0-45B2-910D-408C3332A6E9}"/>
              </a:ext>
            </a:extLst>
          </p:cNvPr>
          <p:cNvSpPr>
            <a:spLocks noGrp="1"/>
          </p:cNvSpPr>
          <p:nvPr>
            <p:ph type="sldNum" sz="quarter" idx="2"/>
          </p:nvPr>
        </p:nvSpPr>
        <p:spPr/>
        <p:txBody>
          <a:bodyPr/>
          <a:lstStyle/>
          <a:p>
            <a:fld id="{86CB4B4D-7CA3-9044-876B-883B54F8677D}" type="slidenum">
              <a:rPr lang="en-US" smtClean="0"/>
              <a:t>19</a:t>
            </a:fld>
            <a:endParaRPr lang="en-US" dirty="0"/>
          </a:p>
        </p:txBody>
      </p:sp>
    </p:spTree>
    <p:extLst>
      <p:ext uri="{BB962C8B-B14F-4D97-AF65-F5344CB8AC3E}">
        <p14:creationId xmlns:p14="http://schemas.microsoft.com/office/powerpoint/2010/main" val="110202063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7C47E-575F-4033-859B-E35C892D0779}"/>
              </a:ext>
            </a:extLst>
          </p:cNvPr>
          <p:cNvSpPr>
            <a:spLocks noGrp="1"/>
          </p:cNvSpPr>
          <p:nvPr>
            <p:ph type="title"/>
          </p:nvPr>
        </p:nvSpPr>
        <p:spPr>
          <a:xfrm>
            <a:off x="6931742" y="922262"/>
            <a:ext cx="9795954" cy="1130300"/>
          </a:xfrm>
        </p:spPr>
        <p:txBody>
          <a:bodyPr>
            <a:noAutofit/>
          </a:bodyPr>
          <a:lstStyle/>
          <a:p>
            <a:r>
              <a:rPr lang="en-GB" sz="4000" noProof="0" dirty="0">
                <a:solidFill>
                  <a:srgbClr val="000000"/>
                </a:solidFill>
              </a:rPr>
              <a:t>By the end of this session you will be able to:</a:t>
            </a:r>
            <a:br>
              <a:rPr lang="en-GB" sz="4000" noProof="0" dirty="0">
                <a:solidFill>
                  <a:srgbClr val="000000"/>
                </a:solidFill>
              </a:rPr>
            </a:br>
            <a:endParaRPr lang="en-GB" sz="4000" noProof="0" dirty="0">
              <a:solidFill>
                <a:srgbClr val="000000"/>
              </a:solidFill>
            </a:endParaRPr>
          </a:p>
        </p:txBody>
      </p:sp>
      <p:sp>
        <p:nvSpPr>
          <p:cNvPr id="3" name="Text Placeholder 2">
            <a:extLst>
              <a:ext uri="{FF2B5EF4-FFF2-40B4-BE49-F238E27FC236}">
                <a16:creationId xmlns:a16="http://schemas.microsoft.com/office/drawing/2014/main" id="{A517A221-F538-406B-989E-4B8D872F36ED}"/>
              </a:ext>
            </a:extLst>
          </p:cNvPr>
          <p:cNvSpPr>
            <a:spLocks noGrp="1"/>
          </p:cNvSpPr>
          <p:nvPr>
            <p:ph type="body" sz="half" idx="1"/>
          </p:nvPr>
        </p:nvSpPr>
        <p:spPr>
          <a:xfrm>
            <a:off x="6361004" y="2574708"/>
            <a:ext cx="9518732" cy="4831360"/>
          </a:xfrm>
        </p:spPr>
        <p:txBody>
          <a:bodyPr>
            <a:noAutofit/>
          </a:bodyPr>
          <a:lstStyle/>
          <a:p>
            <a:pPr lvl="0"/>
            <a:r>
              <a:rPr lang="en-GB" dirty="0">
                <a:solidFill>
                  <a:srgbClr val="000000"/>
                </a:solidFill>
              </a:rPr>
              <a:t>Concisely explain the philosophy of decision-making for cash-based assistance (CBA) vs. in-kind assistance</a:t>
            </a:r>
            <a:endParaRPr lang="de-DE" dirty="0">
              <a:solidFill>
                <a:srgbClr val="000000"/>
              </a:solidFill>
            </a:endParaRPr>
          </a:p>
          <a:p>
            <a:pPr lvl="0"/>
            <a:r>
              <a:rPr lang="en-GB" dirty="0">
                <a:solidFill>
                  <a:srgbClr val="000000"/>
                </a:solidFill>
              </a:rPr>
              <a:t>Navigate the assessment process required to successfully design a CBA programme </a:t>
            </a:r>
            <a:endParaRPr lang="de-DE" dirty="0">
              <a:solidFill>
                <a:srgbClr val="000000"/>
              </a:solidFill>
            </a:endParaRPr>
          </a:p>
          <a:p>
            <a:r>
              <a:rPr lang="en-GB" dirty="0">
                <a:solidFill>
                  <a:srgbClr val="000000"/>
                </a:solidFill>
              </a:rPr>
              <a:t>Advocate for using CBA programmes where feasible and appropriate</a:t>
            </a:r>
            <a:r>
              <a:rPr lang="de-DE" dirty="0">
                <a:solidFill>
                  <a:srgbClr val="000000"/>
                </a:solidFill>
              </a:rPr>
              <a:t> </a:t>
            </a:r>
            <a:endParaRPr lang="en-GB" noProof="0" dirty="0">
              <a:solidFill>
                <a:srgbClr val="000000"/>
              </a:solidFill>
            </a:endParaRPr>
          </a:p>
        </p:txBody>
      </p:sp>
      <p:sp>
        <p:nvSpPr>
          <p:cNvPr id="4" name="Slide Number Placeholder 3">
            <a:extLst>
              <a:ext uri="{FF2B5EF4-FFF2-40B4-BE49-F238E27FC236}">
                <a16:creationId xmlns:a16="http://schemas.microsoft.com/office/drawing/2014/main" id="{D29A9069-D94D-4981-B76C-97AEB172DDD6}"/>
              </a:ext>
            </a:extLst>
          </p:cNvPr>
          <p:cNvSpPr>
            <a:spLocks noGrp="1"/>
          </p:cNvSpPr>
          <p:nvPr>
            <p:ph type="sldNum" sz="quarter" idx="2"/>
          </p:nvPr>
        </p:nvSpPr>
        <p:spPr/>
        <p:txBody>
          <a:bodyPr/>
          <a:lstStyle/>
          <a:p>
            <a:fld id="{86CB4B4D-7CA3-9044-876B-883B54F8677D}" type="slidenum">
              <a:rPr lang="en-US" smtClean="0"/>
              <a:pPr/>
              <a:t>2</a:t>
            </a:fld>
            <a:endParaRPr lang="en-US" dirty="0"/>
          </a:p>
        </p:txBody>
      </p:sp>
    </p:spTree>
    <p:extLst>
      <p:ext uri="{BB962C8B-B14F-4D97-AF65-F5344CB8AC3E}">
        <p14:creationId xmlns:p14="http://schemas.microsoft.com/office/powerpoint/2010/main" val="1542565120"/>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78AFB-CF98-4BA7-BBAB-361E85179F3C}"/>
              </a:ext>
            </a:extLst>
          </p:cNvPr>
          <p:cNvSpPr>
            <a:spLocks noGrp="1"/>
          </p:cNvSpPr>
          <p:nvPr>
            <p:ph type="title"/>
          </p:nvPr>
        </p:nvSpPr>
        <p:spPr/>
        <p:txBody>
          <a:bodyPr/>
          <a:lstStyle/>
          <a:p>
            <a:r>
              <a:rPr lang="en-GB" noProof="0" dirty="0">
                <a:solidFill>
                  <a:srgbClr val="000000"/>
                </a:solidFill>
              </a:rPr>
              <a:t>Watch and discuss a short video</a:t>
            </a:r>
          </a:p>
        </p:txBody>
      </p:sp>
      <p:sp>
        <p:nvSpPr>
          <p:cNvPr id="3" name="Text Placeholder 2">
            <a:extLst>
              <a:ext uri="{FF2B5EF4-FFF2-40B4-BE49-F238E27FC236}">
                <a16:creationId xmlns:a16="http://schemas.microsoft.com/office/drawing/2014/main" id="{A596543E-69BB-4E75-B7BF-63E9740FEC9D}"/>
              </a:ext>
            </a:extLst>
          </p:cNvPr>
          <p:cNvSpPr>
            <a:spLocks noGrp="1"/>
          </p:cNvSpPr>
          <p:nvPr>
            <p:ph type="body" idx="1"/>
          </p:nvPr>
        </p:nvSpPr>
        <p:spPr>
          <a:xfrm>
            <a:off x="1270039" y="1558471"/>
            <a:ext cx="14800186" cy="6765722"/>
          </a:xfrm>
        </p:spPr>
        <p:txBody>
          <a:bodyPr>
            <a:normAutofit/>
          </a:bodyPr>
          <a:lstStyle/>
          <a:p>
            <a:pPr marL="0" indent="0">
              <a:buNone/>
            </a:pPr>
            <a:r>
              <a:rPr lang="en-GB" b="1" noProof="0" dirty="0">
                <a:solidFill>
                  <a:srgbClr val="000000"/>
                </a:solidFill>
              </a:rPr>
              <a:t>As you watch the video take note of the following:</a:t>
            </a:r>
          </a:p>
          <a:p>
            <a:r>
              <a:rPr lang="en-GB" dirty="0">
                <a:solidFill>
                  <a:srgbClr val="000000"/>
                </a:solidFill>
              </a:rPr>
              <a:t>How many forms of CBA were mentioned in the video? </a:t>
            </a:r>
          </a:p>
          <a:p>
            <a:r>
              <a:rPr lang="en-GB" dirty="0">
                <a:solidFill>
                  <a:srgbClr val="000000"/>
                </a:solidFill>
              </a:rPr>
              <a:t>Did it appear that the programme successfully implemented the items on the CBA checklists? (pages 22–23 in the Sphere Handbook)</a:t>
            </a:r>
          </a:p>
          <a:p>
            <a:r>
              <a:rPr lang="en-GB" dirty="0">
                <a:solidFill>
                  <a:srgbClr val="000000"/>
                </a:solidFill>
              </a:rPr>
              <a:t>With reference to the Humanitarian Charter, did this programme do a good job of addressing the three core rights listed in paragraph 4 (page 29)? If so, which rights, and how?</a:t>
            </a:r>
          </a:p>
        </p:txBody>
      </p:sp>
      <p:sp>
        <p:nvSpPr>
          <p:cNvPr id="4" name="Slide Number Placeholder 3">
            <a:extLst>
              <a:ext uri="{FF2B5EF4-FFF2-40B4-BE49-F238E27FC236}">
                <a16:creationId xmlns:a16="http://schemas.microsoft.com/office/drawing/2014/main" id="{C630BF07-148B-47AE-9E3D-873A941B861A}"/>
              </a:ext>
            </a:extLst>
          </p:cNvPr>
          <p:cNvSpPr>
            <a:spLocks noGrp="1"/>
          </p:cNvSpPr>
          <p:nvPr>
            <p:ph type="sldNum" sz="quarter" idx="2"/>
          </p:nvPr>
        </p:nvSpPr>
        <p:spPr/>
        <p:txBody>
          <a:bodyPr/>
          <a:lstStyle/>
          <a:p>
            <a:fld id="{86CB4B4D-7CA3-9044-876B-883B54F8677D}" type="slidenum">
              <a:rPr lang="en-US" smtClean="0"/>
              <a:t>20</a:t>
            </a:fld>
            <a:endParaRPr lang="en-US" dirty="0"/>
          </a:p>
        </p:txBody>
      </p:sp>
    </p:spTree>
    <p:extLst>
      <p:ext uri="{BB962C8B-B14F-4D97-AF65-F5344CB8AC3E}">
        <p14:creationId xmlns:p14="http://schemas.microsoft.com/office/powerpoint/2010/main" val="4033419031"/>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9A8D1-6531-4DB4-85A3-D66B5CB00A68}"/>
              </a:ext>
            </a:extLst>
          </p:cNvPr>
          <p:cNvSpPr>
            <a:spLocks noGrp="1"/>
          </p:cNvSpPr>
          <p:nvPr>
            <p:ph type="title"/>
          </p:nvPr>
        </p:nvSpPr>
        <p:spPr>
          <a:xfrm>
            <a:off x="392704" y="38892"/>
            <a:ext cx="16637996" cy="1130300"/>
          </a:xfrm>
        </p:spPr>
        <p:txBody>
          <a:bodyPr>
            <a:noAutofit/>
          </a:bodyPr>
          <a:lstStyle/>
          <a:p>
            <a:r>
              <a:rPr lang="en-GB" sz="5500" noProof="0" dirty="0">
                <a:solidFill>
                  <a:srgbClr val="000000"/>
                </a:solidFill>
              </a:rPr>
              <a:t>Example: Cash-based assistance in Nepal – 2015</a:t>
            </a:r>
          </a:p>
        </p:txBody>
      </p:sp>
      <p:pic>
        <p:nvPicPr>
          <p:cNvPr id="3" name="Online Media 2" title="World Vision's Cash Based Programming in response to Nepal Earthquake">
            <a:hlinkClick r:id="" action="ppaction://media"/>
            <a:extLst>
              <a:ext uri="{FF2B5EF4-FFF2-40B4-BE49-F238E27FC236}">
                <a16:creationId xmlns:a16="http://schemas.microsoft.com/office/drawing/2014/main" id="{2922657D-F884-473B-B90B-7CB54BEE68D6}"/>
              </a:ext>
            </a:extLst>
          </p:cNvPr>
          <p:cNvPicPr>
            <a:picLocks noRot="1" noChangeAspect="1"/>
          </p:cNvPicPr>
          <p:nvPr>
            <a:videoFile r:link="rId1"/>
          </p:nvPr>
        </p:nvPicPr>
        <p:blipFill>
          <a:blip r:embed="rId4"/>
          <a:stretch>
            <a:fillRect/>
          </a:stretch>
        </p:blipFill>
        <p:spPr>
          <a:xfrm>
            <a:off x="1302812" y="1112042"/>
            <a:ext cx="14817779" cy="8335001"/>
          </a:xfrm>
          <a:prstGeom prst="rect">
            <a:avLst/>
          </a:prstGeom>
        </p:spPr>
      </p:pic>
    </p:spTree>
    <p:extLst>
      <p:ext uri="{BB962C8B-B14F-4D97-AF65-F5344CB8AC3E}">
        <p14:creationId xmlns:p14="http://schemas.microsoft.com/office/powerpoint/2010/main" val="3519138448"/>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78AFB-CF98-4BA7-BBAB-361E85179F3C}"/>
              </a:ext>
            </a:extLst>
          </p:cNvPr>
          <p:cNvSpPr>
            <a:spLocks noGrp="1"/>
          </p:cNvSpPr>
          <p:nvPr>
            <p:ph type="title"/>
          </p:nvPr>
        </p:nvSpPr>
        <p:spPr/>
        <p:txBody>
          <a:bodyPr/>
          <a:lstStyle/>
          <a:p>
            <a:r>
              <a:rPr lang="en-GB" noProof="0" dirty="0">
                <a:solidFill>
                  <a:srgbClr val="000000"/>
                </a:solidFill>
              </a:rPr>
              <a:t>Video discussion</a:t>
            </a:r>
          </a:p>
        </p:txBody>
      </p:sp>
      <p:sp>
        <p:nvSpPr>
          <p:cNvPr id="3" name="Text Placeholder 2">
            <a:extLst>
              <a:ext uri="{FF2B5EF4-FFF2-40B4-BE49-F238E27FC236}">
                <a16:creationId xmlns:a16="http://schemas.microsoft.com/office/drawing/2014/main" id="{A596543E-69BB-4E75-B7BF-63E9740FEC9D}"/>
              </a:ext>
            </a:extLst>
          </p:cNvPr>
          <p:cNvSpPr>
            <a:spLocks noGrp="1"/>
          </p:cNvSpPr>
          <p:nvPr>
            <p:ph type="body" idx="1"/>
          </p:nvPr>
        </p:nvSpPr>
        <p:spPr>
          <a:xfrm>
            <a:off x="1270038" y="1558471"/>
            <a:ext cx="15221819" cy="6576536"/>
          </a:xfrm>
        </p:spPr>
        <p:txBody>
          <a:bodyPr>
            <a:noAutofit/>
          </a:bodyPr>
          <a:lstStyle/>
          <a:p>
            <a:r>
              <a:rPr lang="en-GB" sz="4500" noProof="0" dirty="0">
                <a:solidFill>
                  <a:srgbClr val="000000"/>
                </a:solidFill>
              </a:rPr>
              <a:t>How many forms of CBA were mentioned in the video? </a:t>
            </a:r>
          </a:p>
          <a:p>
            <a:r>
              <a:rPr lang="en-GB" sz="4500" noProof="0" dirty="0">
                <a:solidFill>
                  <a:srgbClr val="000000"/>
                </a:solidFill>
              </a:rPr>
              <a:t>Did it appear that the programme successfully implemented the items on the CBA </a:t>
            </a:r>
            <a:r>
              <a:rPr lang="en-GB" sz="4500" dirty="0">
                <a:solidFill>
                  <a:srgbClr val="000000"/>
                </a:solidFill>
              </a:rPr>
              <a:t>c</a:t>
            </a:r>
            <a:r>
              <a:rPr lang="en-GB" sz="4500" noProof="0" dirty="0">
                <a:solidFill>
                  <a:srgbClr val="000000"/>
                </a:solidFill>
              </a:rPr>
              <a:t>hecklists? (pages 22–23 in the Sphere Handbook)</a:t>
            </a:r>
          </a:p>
          <a:p>
            <a:r>
              <a:rPr lang="en-GB" sz="4800" dirty="0">
                <a:solidFill>
                  <a:srgbClr val="000000"/>
                </a:solidFill>
              </a:rPr>
              <a:t>With reference to the Humanitarian Charter, did this programme do a good job of addressing the three core rights listed in paragraph 4 (page 29)? If so, which rights, and how?</a:t>
            </a:r>
          </a:p>
        </p:txBody>
      </p:sp>
      <p:sp>
        <p:nvSpPr>
          <p:cNvPr id="4" name="Slide Number Placeholder 3">
            <a:extLst>
              <a:ext uri="{FF2B5EF4-FFF2-40B4-BE49-F238E27FC236}">
                <a16:creationId xmlns:a16="http://schemas.microsoft.com/office/drawing/2014/main" id="{C630BF07-148B-47AE-9E3D-873A941B861A}"/>
              </a:ext>
            </a:extLst>
          </p:cNvPr>
          <p:cNvSpPr>
            <a:spLocks noGrp="1"/>
          </p:cNvSpPr>
          <p:nvPr>
            <p:ph type="sldNum" sz="quarter" idx="2"/>
          </p:nvPr>
        </p:nvSpPr>
        <p:spPr/>
        <p:txBody>
          <a:bodyPr/>
          <a:lstStyle/>
          <a:p>
            <a:fld id="{86CB4B4D-7CA3-9044-876B-883B54F8677D}" type="slidenum">
              <a:rPr lang="en-US" smtClean="0"/>
              <a:t>22</a:t>
            </a:fld>
            <a:endParaRPr lang="en-US" dirty="0"/>
          </a:p>
        </p:txBody>
      </p:sp>
    </p:spTree>
    <p:extLst>
      <p:ext uri="{BB962C8B-B14F-4D97-AF65-F5344CB8AC3E}">
        <p14:creationId xmlns:p14="http://schemas.microsoft.com/office/powerpoint/2010/main" val="16924059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0F7257-D7C1-43FD-9AED-D71A957207C0}"/>
              </a:ext>
            </a:extLst>
          </p:cNvPr>
          <p:cNvSpPr>
            <a:spLocks noGrp="1"/>
          </p:cNvSpPr>
          <p:nvPr>
            <p:ph type="title"/>
          </p:nvPr>
        </p:nvSpPr>
        <p:spPr>
          <a:xfrm>
            <a:off x="268662" y="81000"/>
            <a:ext cx="9117545" cy="1988692"/>
          </a:xfrm>
        </p:spPr>
        <p:txBody>
          <a:bodyPr>
            <a:normAutofit fontScale="90000"/>
          </a:bodyPr>
          <a:lstStyle/>
          <a:p>
            <a:r>
              <a:rPr lang="en-GB" noProof="0" dirty="0">
                <a:solidFill>
                  <a:srgbClr val="000000"/>
                </a:solidFill>
              </a:rPr>
              <a:t>Monitoring, evaluation, accountability, and learning</a:t>
            </a:r>
          </a:p>
        </p:txBody>
      </p:sp>
      <p:sp>
        <p:nvSpPr>
          <p:cNvPr id="4" name="Text Placeholder 3">
            <a:extLst>
              <a:ext uri="{FF2B5EF4-FFF2-40B4-BE49-F238E27FC236}">
                <a16:creationId xmlns:a16="http://schemas.microsoft.com/office/drawing/2014/main" id="{DCE4F98B-FFC0-47CA-A2F7-3D23C03355B7}"/>
              </a:ext>
            </a:extLst>
          </p:cNvPr>
          <p:cNvSpPr>
            <a:spLocks noGrp="1"/>
          </p:cNvSpPr>
          <p:nvPr>
            <p:ph type="body" sz="quarter" idx="1"/>
          </p:nvPr>
        </p:nvSpPr>
        <p:spPr>
          <a:xfrm>
            <a:off x="458580" y="3079755"/>
            <a:ext cx="8927628" cy="5723463"/>
          </a:xfrm>
        </p:spPr>
        <p:txBody>
          <a:bodyPr>
            <a:noAutofit/>
          </a:bodyPr>
          <a:lstStyle/>
          <a:p>
            <a:r>
              <a:rPr lang="en-GB" sz="3600" noProof="0" dirty="0">
                <a:solidFill>
                  <a:srgbClr val="000000"/>
                </a:solidFill>
              </a:rPr>
              <a:t>Was cash received by the right person, safely, on time, and in the correct amount?</a:t>
            </a:r>
          </a:p>
          <a:p>
            <a:r>
              <a:rPr lang="en-GB" sz="3600" noProof="0" dirty="0">
                <a:solidFill>
                  <a:srgbClr val="000000"/>
                </a:solidFill>
              </a:rPr>
              <a:t>Have you identified protection risks and any negative impact on natural resources?</a:t>
            </a:r>
          </a:p>
          <a:p>
            <a:r>
              <a:rPr lang="en-GB" sz="3600" noProof="0" dirty="0">
                <a:solidFill>
                  <a:srgbClr val="000000"/>
                </a:solidFill>
              </a:rPr>
              <a:t>Can CBA provided meet the needs and reduce negative coping strategies? </a:t>
            </a:r>
          </a:p>
        </p:txBody>
      </p:sp>
      <p:sp>
        <p:nvSpPr>
          <p:cNvPr id="5" name="Text Placeholder 4">
            <a:extLst>
              <a:ext uri="{FF2B5EF4-FFF2-40B4-BE49-F238E27FC236}">
                <a16:creationId xmlns:a16="http://schemas.microsoft.com/office/drawing/2014/main" id="{A98AA7F6-5152-464C-87B9-7134B1C167B8}"/>
              </a:ext>
            </a:extLst>
          </p:cNvPr>
          <p:cNvSpPr>
            <a:spLocks noGrp="1"/>
          </p:cNvSpPr>
          <p:nvPr>
            <p:ph type="body" sz="quarter" idx="14"/>
          </p:nvPr>
        </p:nvSpPr>
        <p:spPr>
          <a:xfrm>
            <a:off x="14795577" y="9008403"/>
            <a:ext cx="2372269" cy="410369"/>
          </a:xfrm>
        </p:spPr>
        <p:txBody>
          <a:bodyPr>
            <a:normAutofit/>
          </a:bodyPr>
          <a:lstStyle/>
          <a:p>
            <a:r>
              <a:rPr lang="en-GB" sz="2000" dirty="0">
                <a:solidFill>
                  <a:srgbClr val="00B297"/>
                </a:solidFill>
                <a:latin typeface="Open Sans Regular"/>
              </a:rPr>
              <a:t>UNHCR/A Kirchhof</a:t>
            </a:r>
          </a:p>
        </p:txBody>
      </p:sp>
      <p:sp>
        <p:nvSpPr>
          <p:cNvPr id="6" name="Slide Number Placeholder 5">
            <a:extLst>
              <a:ext uri="{FF2B5EF4-FFF2-40B4-BE49-F238E27FC236}">
                <a16:creationId xmlns:a16="http://schemas.microsoft.com/office/drawing/2014/main" id="{906E1472-AB69-43F2-8777-3B86844CC21B}"/>
              </a:ext>
            </a:extLst>
          </p:cNvPr>
          <p:cNvSpPr>
            <a:spLocks noGrp="1"/>
          </p:cNvSpPr>
          <p:nvPr>
            <p:ph type="sldNum" sz="quarter" idx="2"/>
          </p:nvPr>
        </p:nvSpPr>
        <p:spPr/>
        <p:txBody>
          <a:bodyPr/>
          <a:lstStyle/>
          <a:p>
            <a:fld id="{86CB4B4D-7CA3-9044-876B-883B54F8677D}" type="slidenum">
              <a:rPr lang="en-US" smtClean="0"/>
              <a:pPr/>
              <a:t>23</a:t>
            </a:fld>
            <a:endParaRPr lang="en-US" dirty="0"/>
          </a:p>
        </p:txBody>
      </p:sp>
      <p:pic>
        <p:nvPicPr>
          <p:cNvPr id="10" name="Picture 9" descr="A person sitting at a table in front of a building&#10;&#10;Description automatically generated">
            <a:extLst>
              <a:ext uri="{FF2B5EF4-FFF2-40B4-BE49-F238E27FC236}">
                <a16:creationId xmlns:a16="http://schemas.microsoft.com/office/drawing/2014/main" id="{B674A91D-8E4F-4E6B-8CE4-B016EA9992C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580934" y="-1"/>
            <a:ext cx="7759329" cy="8803219"/>
          </a:xfrm>
          <a:prstGeom prst="rect">
            <a:avLst/>
          </a:prstGeom>
        </p:spPr>
      </p:pic>
    </p:spTree>
    <p:extLst>
      <p:ext uri="{BB962C8B-B14F-4D97-AF65-F5344CB8AC3E}">
        <p14:creationId xmlns:p14="http://schemas.microsoft.com/office/powerpoint/2010/main" val="1771933734"/>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78AFB-CF98-4BA7-BBAB-361E85179F3C}"/>
              </a:ext>
            </a:extLst>
          </p:cNvPr>
          <p:cNvSpPr>
            <a:spLocks noGrp="1"/>
          </p:cNvSpPr>
          <p:nvPr>
            <p:ph type="title"/>
          </p:nvPr>
        </p:nvSpPr>
        <p:spPr/>
        <p:txBody>
          <a:bodyPr/>
          <a:lstStyle/>
          <a:p>
            <a:r>
              <a:rPr lang="en-GB" dirty="0"/>
              <a:t>Key messages</a:t>
            </a:r>
            <a:endParaRPr lang="en-GB" noProof="0" dirty="0">
              <a:solidFill>
                <a:srgbClr val="000000"/>
              </a:solidFill>
            </a:endParaRPr>
          </a:p>
        </p:txBody>
      </p:sp>
      <p:sp>
        <p:nvSpPr>
          <p:cNvPr id="3" name="Text Placeholder 2">
            <a:extLst>
              <a:ext uri="{FF2B5EF4-FFF2-40B4-BE49-F238E27FC236}">
                <a16:creationId xmlns:a16="http://schemas.microsoft.com/office/drawing/2014/main" id="{A596543E-69BB-4E75-B7BF-63E9740FEC9D}"/>
              </a:ext>
            </a:extLst>
          </p:cNvPr>
          <p:cNvSpPr>
            <a:spLocks noGrp="1"/>
          </p:cNvSpPr>
          <p:nvPr>
            <p:ph type="body" idx="1"/>
          </p:nvPr>
        </p:nvSpPr>
        <p:spPr>
          <a:xfrm>
            <a:off x="1270038" y="1558471"/>
            <a:ext cx="15221819" cy="6576536"/>
          </a:xfrm>
        </p:spPr>
        <p:txBody>
          <a:bodyPr>
            <a:noAutofit/>
          </a:bodyPr>
          <a:lstStyle/>
          <a:p>
            <a:pPr marL="572400" indent="-572400"/>
            <a:r>
              <a:rPr lang="en-GB" dirty="0">
                <a:solidFill>
                  <a:srgbClr val="000000"/>
                </a:solidFill>
              </a:rPr>
              <a:t>CBA programming is encouraged but not always appropriate.</a:t>
            </a:r>
            <a:endParaRPr lang="de-DE" dirty="0">
              <a:solidFill>
                <a:srgbClr val="000000"/>
              </a:solidFill>
            </a:endParaRPr>
          </a:p>
          <a:p>
            <a:pPr marL="572400" indent="-572400"/>
            <a:r>
              <a:rPr lang="en-GB" dirty="0">
                <a:solidFill>
                  <a:srgbClr val="000000"/>
                </a:solidFill>
              </a:rPr>
              <a:t>There are many different approaches to CBA.</a:t>
            </a:r>
            <a:endParaRPr lang="de-DE" dirty="0">
              <a:solidFill>
                <a:srgbClr val="000000"/>
              </a:solidFill>
            </a:endParaRPr>
          </a:p>
          <a:p>
            <a:pPr marL="572400" indent="-572400"/>
            <a:r>
              <a:rPr lang="en-GB" dirty="0">
                <a:solidFill>
                  <a:srgbClr val="000000"/>
                </a:solidFill>
              </a:rPr>
              <a:t>Monitoring and evaluation are essential components of any CBA programme, and the programme will need to evolve during the response. </a:t>
            </a:r>
            <a:endParaRPr lang="de-DE" dirty="0">
              <a:solidFill>
                <a:srgbClr val="000000"/>
              </a:solidFill>
            </a:endParaRPr>
          </a:p>
          <a:p>
            <a:pPr marL="572400" indent="-572400"/>
            <a:r>
              <a:rPr lang="en-GB" dirty="0">
                <a:solidFill>
                  <a:srgbClr val="000000"/>
                </a:solidFill>
              </a:rPr>
              <a:t>The potential for abuse and misuse of resources in CBA programmes can be significant.</a:t>
            </a:r>
            <a:endParaRPr lang="de-DE" dirty="0">
              <a:solidFill>
                <a:srgbClr val="000000"/>
              </a:solidFill>
            </a:endParaRPr>
          </a:p>
        </p:txBody>
      </p:sp>
      <p:sp>
        <p:nvSpPr>
          <p:cNvPr id="4" name="Slide Number Placeholder 3">
            <a:extLst>
              <a:ext uri="{FF2B5EF4-FFF2-40B4-BE49-F238E27FC236}">
                <a16:creationId xmlns:a16="http://schemas.microsoft.com/office/drawing/2014/main" id="{C630BF07-148B-47AE-9E3D-873A941B861A}"/>
              </a:ext>
            </a:extLst>
          </p:cNvPr>
          <p:cNvSpPr>
            <a:spLocks noGrp="1"/>
          </p:cNvSpPr>
          <p:nvPr>
            <p:ph type="sldNum" sz="quarter" idx="2"/>
          </p:nvPr>
        </p:nvSpPr>
        <p:spPr/>
        <p:txBody>
          <a:bodyPr/>
          <a:lstStyle/>
          <a:p>
            <a:fld id="{86CB4B4D-7CA3-9044-876B-883B54F8677D}" type="slidenum">
              <a:rPr lang="en-US" smtClean="0"/>
              <a:t>24</a:t>
            </a:fld>
            <a:endParaRPr lang="en-US" dirty="0"/>
          </a:p>
        </p:txBody>
      </p:sp>
    </p:spTree>
    <p:extLst>
      <p:ext uri="{BB962C8B-B14F-4D97-AF65-F5344CB8AC3E}">
        <p14:creationId xmlns:p14="http://schemas.microsoft.com/office/powerpoint/2010/main" val="1166007912"/>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2CD46-7C6F-4338-BA28-6D6ED43C5C44}"/>
              </a:ext>
            </a:extLst>
          </p:cNvPr>
          <p:cNvSpPr>
            <a:spLocks noGrp="1"/>
          </p:cNvSpPr>
          <p:nvPr>
            <p:ph type="title"/>
          </p:nvPr>
        </p:nvSpPr>
        <p:spPr>
          <a:xfrm>
            <a:off x="321411" y="95489"/>
            <a:ext cx="16583265" cy="1130300"/>
          </a:xfrm>
        </p:spPr>
        <p:txBody>
          <a:bodyPr>
            <a:normAutofit fontScale="90000"/>
          </a:bodyPr>
          <a:lstStyle/>
          <a:p>
            <a:r>
              <a:rPr lang="en-GB" noProof="0" dirty="0">
                <a:solidFill>
                  <a:srgbClr val="000000"/>
                </a:solidFill>
              </a:rPr>
              <a:t>Why consider delivering assistance through markets?</a:t>
            </a:r>
          </a:p>
        </p:txBody>
      </p:sp>
      <p:sp>
        <p:nvSpPr>
          <p:cNvPr id="3" name="Text Placeholder 2">
            <a:extLst>
              <a:ext uri="{FF2B5EF4-FFF2-40B4-BE49-F238E27FC236}">
                <a16:creationId xmlns:a16="http://schemas.microsoft.com/office/drawing/2014/main" id="{53763175-2F47-4F20-A2E6-39F57834AD4C}"/>
              </a:ext>
            </a:extLst>
          </p:cNvPr>
          <p:cNvSpPr>
            <a:spLocks noGrp="1"/>
          </p:cNvSpPr>
          <p:nvPr>
            <p:ph type="body" sz="half" idx="1"/>
          </p:nvPr>
        </p:nvSpPr>
        <p:spPr>
          <a:xfrm>
            <a:off x="926898" y="2482644"/>
            <a:ext cx="16013722" cy="6041926"/>
          </a:xfrm>
        </p:spPr>
        <p:txBody>
          <a:bodyPr>
            <a:normAutofit/>
          </a:bodyPr>
          <a:lstStyle/>
          <a:p>
            <a:pPr marL="457200" indent="-457200">
              <a:buFont typeface="Arial" panose="020B0604020202020204" pitchFamily="34" charset="0"/>
              <a:buChar char="•"/>
            </a:pPr>
            <a:r>
              <a:rPr lang="en-GB" sz="4800" noProof="0" dirty="0">
                <a:solidFill>
                  <a:srgbClr val="000000"/>
                </a:solidFill>
              </a:rPr>
              <a:t>Sphere is based on a fundamental </a:t>
            </a:r>
            <a:r>
              <a:rPr lang="en-GB" sz="4800" b="1" noProof="0" dirty="0">
                <a:solidFill>
                  <a:srgbClr val="000000"/>
                </a:solidFill>
              </a:rPr>
              <a:t>respect</a:t>
            </a:r>
            <a:r>
              <a:rPr lang="en-GB" sz="4800" noProof="0" dirty="0">
                <a:solidFill>
                  <a:srgbClr val="000000"/>
                </a:solidFill>
              </a:rPr>
              <a:t> for people affected by crisis and on </a:t>
            </a:r>
            <a:r>
              <a:rPr lang="en-GB" sz="4800" b="1" noProof="0" dirty="0">
                <a:solidFill>
                  <a:srgbClr val="000000"/>
                </a:solidFill>
              </a:rPr>
              <a:t>supporting their choices </a:t>
            </a:r>
            <a:r>
              <a:rPr lang="en-GB" sz="4800" noProof="0" dirty="0">
                <a:solidFill>
                  <a:srgbClr val="000000"/>
                </a:solidFill>
              </a:rPr>
              <a:t>for their own recovery. </a:t>
            </a:r>
          </a:p>
          <a:p>
            <a:pPr marL="457200" indent="-457200">
              <a:buFont typeface="Arial" panose="020B0604020202020204" pitchFamily="34" charset="0"/>
              <a:buChar char="•"/>
            </a:pPr>
            <a:r>
              <a:rPr lang="en-GB" sz="4800" noProof="0" dirty="0">
                <a:solidFill>
                  <a:srgbClr val="000000"/>
                </a:solidFill>
              </a:rPr>
              <a:t>Markets can be instrumental in enabling humanitarian actors to attain the Minimum Standards and </a:t>
            </a:r>
            <a:r>
              <a:rPr lang="en-GB" sz="4800" b="1" noProof="0" dirty="0">
                <a:solidFill>
                  <a:srgbClr val="000000"/>
                </a:solidFill>
              </a:rPr>
              <a:t>help people meet their needs</a:t>
            </a:r>
            <a:r>
              <a:rPr lang="en-GB" sz="4800" noProof="0" dirty="0">
                <a:solidFill>
                  <a:srgbClr val="000000"/>
                </a:solidFill>
              </a:rPr>
              <a:t> in the aftermath of a crisis.</a:t>
            </a:r>
          </a:p>
        </p:txBody>
      </p:sp>
      <p:sp>
        <p:nvSpPr>
          <p:cNvPr id="37" name="Slide Number">
            <a:extLst>
              <a:ext uri="{FF2B5EF4-FFF2-40B4-BE49-F238E27FC236}">
                <a16:creationId xmlns:a16="http://schemas.microsoft.com/office/drawing/2014/main" id="{8433EB9F-0C5F-45DF-8FA7-23EAFFF0B5BC}"/>
              </a:ext>
            </a:extLst>
          </p:cNvPr>
          <p:cNvSpPr txBox="1">
            <a:spLocks noGrp="1"/>
          </p:cNvSpPr>
          <p:nvPr>
            <p:ph type="sldNum" sz="quarter" idx="2"/>
          </p:nvPr>
        </p:nvSpPr>
        <p:spPr>
          <a:xfrm>
            <a:off x="3390428" y="8809567"/>
            <a:ext cx="394339" cy="389915"/>
          </a:xfrm>
          <a:prstGeom prst="rect">
            <a:avLst/>
          </a:prstGeom>
        </p:spPr>
        <p:txBody>
          <a:bodyPr/>
          <a:lstStyle/>
          <a:p>
            <a:fld id="{86CB4B4D-7CA3-9044-876B-883B54F8677D}" type="slidenum">
              <a:rPr/>
              <a:t>3</a:t>
            </a:fld>
            <a:endParaRPr dirty="0"/>
          </a:p>
        </p:txBody>
      </p:sp>
    </p:spTree>
    <p:extLst>
      <p:ext uri="{BB962C8B-B14F-4D97-AF65-F5344CB8AC3E}">
        <p14:creationId xmlns:p14="http://schemas.microsoft.com/office/powerpoint/2010/main" val="210809780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2CD46-7C6F-4338-BA28-6D6ED43C5C44}"/>
              </a:ext>
            </a:extLst>
          </p:cNvPr>
          <p:cNvSpPr>
            <a:spLocks noGrp="1"/>
          </p:cNvSpPr>
          <p:nvPr>
            <p:ph type="title"/>
          </p:nvPr>
        </p:nvSpPr>
        <p:spPr>
          <a:xfrm>
            <a:off x="321411" y="95489"/>
            <a:ext cx="16583265" cy="1130300"/>
          </a:xfrm>
        </p:spPr>
        <p:txBody>
          <a:bodyPr>
            <a:normAutofit fontScale="90000"/>
          </a:bodyPr>
          <a:lstStyle/>
          <a:p>
            <a:r>
              <a:rPr lang="en-GB" noProof="0" dirty="0"/>
              <a:t>Why consider delivering assistance through markets?</a:t>
            </a:r>
          </a:p>
        </p:txBody>
      </p:sp>
      <p:sp>
        <p:nvSpPr>
          <p:cNvPr id="39" name="Slide Number">
            <a:extLst>
              <a:ext uri="{FF2B5EF4-FFF2-40B4-BE49-F238E27FC236}">
                <a16:creationId xmlns:a16="http://schemas.microsoft.com/office/drawing/2014/main" id="{9FF40217-2058-476C-BA25-E96EA039C946}"/>
              </a:ext>
            </a:extLst>
          </p:cNvPr>
          <p:cNvSpPr txBox="1">
            <a:spLocks noGrp="1"/>
          </p:cNvSpPr>
          <p:nvPr>
            <p:ph type="sldNum" sz="quarter" idx="2"/>
          </p:nvPr>
        </p:nvSpPr>
        <p:spPr>
          <a:xfrm>
            <a:off x="3390428" y="8809567"/>
            <a:ext cx="394339" cy="389915"/>
          </a:xfrm>
          <a:prstGeom prst="rect">
            <a:avLst/>
          </a:prstGeom>
        </p:spPr>
        <p:txBody>
          <a:bodyPr/>
          <a:lstStyle/>
          <a:p>
            <a:fld id="{86CB4B4D-7CA3-9044-876B-883B54F8677D}" type="slidenum">
              <a:rPr/>
              <a:t>4</a:t>
            </a:fld>
            <a:endParaRPr dirty="0"/>
          </a:p>
        </p:txBody>
      </p:sp>
      <p:grpSp>
        <p:nvGrpSpPr>
          <p:cNvPr id="40" name="Group 39">
            <a:extLst>
              <a:ext uri="{FF2B5EF4-FFF2-40B4-BE49-F238E27FC236}">
                <a16:creationId xmlns:a16="http://schemas.microsoft.com/office/drawing/2014/main" id="{0464A3F6-2EF2-45B9-8B16-92ADA31AF057}"/>
              </a:ext>
            </a:extLst>
          </p:cNvPr>
          <p:cNvGrpSpPr/>
          <p:nvPr/>
        </p:nvGrpSpPr>
        <p:grpSpPr>
          <a:xfrm>
            <a:off x="2346275" y="2426949"/>
            <a:ext cx="2189025" cy="2350910"/>
            <a:chOff x="0" y="350327"/>
            <a:chExt cx="5715000" cy="5678455"/>
          </a:xfrm>
        </p:grpSpPr>
        <p:pic>
          <p:nvPicPr>
            <p:cNvPr id="41" name="Picture 40">
              <a:extLst>
                <a:ext uri="{FF2B5EF4-FFF2-40B4-BE49-F238E27FC236}">
                  <a16:creationId xmlns:a16="http://schemas.microsoft.com/office/drawing/2014/main" id="{C5AA2358-B116-47BA-BBEC-E6A18A0FB4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351882"/>
              <a:ext cx="5715000" cy="5676900"/>
            </a:xfrm>
            <a:prstGeom prst="rect">
              <a:avLst/>
            </a:prstGeom>
          </p:spPr>
        </p:pic>
        <p:pic>
          <p:nvPicPr>
            <p:cNvPr id="42" name="Picture 41">
              <a:extLst>
                <a:ext uri="{FF2B5EF4-FFF2-40B4-BE49-F238E27FC236}">
                  <a16:creationId xmlns:a16="http://schemas.microsoft.com/office/drawing/2014/main" id="{AF52ED6D-9FA9-413F-85D2-DD31980B246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2752725" y="350327"/>
              <a:ext cx="1584067" cy="5676900"/>
            </a:xfrm>
            <a:prstGeom prst="rect">
              <a:avLst/>
            </a:prstGeom>
          </p:spPr>
        </p:pic>
      </p:grpSp>
      <p:grpSp>
        <p:nvGrpSpPr>
          <p:cNvPr id="43" name="Group 42">
            <a:extLst>
              <a:ext uri="{FF2B5EF4-FFF2-40B4-BE49-F238E27FC236}">
                <a16:creationId xmlns:a16="http://schemas.microsoft.com/office/drawing/2014/main" id="{647788FC-3DFA-43E1-808E-B5404B7C7B33}"/>
              </a:ext>
            </a:extLst>
          </p:cNvPr>
          <p:cNvGrpSpPr/>
          <p:nvPr/>
        </p:nvGrpSpPr>
        <p:grpSpPr>
          <a:xfrm>
            <a:off x="6972969" y="2521441"/>
            <a:ext cx="2189025" cy="2350266"/>
            <a:chOff x="6581775" y="350327"/>
            <a:chExt cx="5715000" cy="5676900"/>
          </a:xfrm>
        </p:grpSpPr>
        <p:pic>
          <p:nvPicPr>
            <p:cNvPr id="44" name="Picture 43">
              <a:extLst>
                <a:ext uri="{FF2B5EF4-FFF2-40B4-BE49-F238E27FC236}">
                  <a16:creationId xmlns:a16="http://schemas.microsoft.com/office/drawing/2014/main" id="{4070D981-928F-49A3-B0FF-D18521EDCA6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81775" y="350327"/>
              <a:ext cx="5715000" cy="5676900"/>
            </a:xfrm>
            <a:prstGeom prst="rect">
              <a:avLst/>
            </a:prstGeom>
          </p:spPr>
        </p:pic>
        <p:pic>
          <p:nvPicPr>
            <p:cNvPr id="45" name="Picture 44">
              <a:extLst>
                <a:ext uri="{FF2B5EF4-FFF2-40B4-BE49-F238E27FC236}">
                  <a16:creationId xmlns:a16="http://schemas.microsoft.com/office/drawing/2014/main" id="{69282E97-989D-445F-8E84-EAFCD7F1F93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605837" y="2638425"/>
              <a:ext cx="1666875" cy="3388802"/>
            </a:xfrm>
            <a:prstGeom prst="rect">
              <a:avLst/>
            </a:prstGeom>
          </p:spPr>
        </p:pic>
      </p:grpSp>
      <p:grpSp>
        <p:nvGrpSpPr>
          <p:cNvPr id="46" name="Group 45">
            <a:extLst>
              <a:ext uri="{FF2B5EF4-FFF2-40B4-BE49-F238E27FC236}">
                <a16:creationId xmlns:a16="http://schemas.microsoft.com/office/drawing/2014/main" id="{DDE8CCD3-BD3E-49AA-AA77-FE213C8AB8C3}"/>
              </a:ext>
            </a:extLst>
          </p:cNvPr>
          <p:cNvGrpSpPr/>
          <p:nvPr/>
        </p:nvGrpSpPr>
        <p:grpSpPr>
          <a:xfrm>
            <a:off x="11437985" y="2426949"/>
            <a:ext cx="2189025" cy="2350910"/>
            <a:chOff x="0" y="350327"/>
            <a:chExt cx="5715000" cy="5678455"/>
          </a:xfrm>
        </p:grpSpPr>
        <p:pic>
          <p:nvPicPr>
            <p:cNvPr id="47" name="Picture 46">
              <a:extLst>
                <a:ext uri="{FF2B5EF4-FFF2-40B4-BE49-F238E27FC236}">
                  <a16:creationId xmlns:a16="http://schemas.microsoft.com/office/drawing/2014/main" id="{C478FB41-E4F8-4960-9053-3EADA1DFFE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351882"/>
              <a:ext cx="5715000" cy="5676900"/>
            </a:xfrm>
            <a:prstGeom prst="rect">
              <a:avLst/>
            </a:prstGeom>
          </p:spPr>
        </p:pic>
        <p:pic>
          <p:nvPicPr>
            <p:cNvPr id="48" name="Picture 47">
              <a:extLst>
                <a:ext uri="{FF2B5EF4-FFF2-40B4-BE49-F238E27FC236}">
                  <a16:creationId xmlns:a16="http://schemas.microsoft.com/office/drawing/2014/main" id="{391D66A5-AB3D-47E3-AB88-0BDB379C0AB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2752725" y="350327"/>
              <a:ext cx="1584067" cy="5676900"/>
            </a:xfrm>
            <a:prstGeom prst="rect">
              <a:avLst/>
            </a:prstGeom>
          </p:spPr>
        </p:pic>
      </p:grpSp>
      <p:pic>
        <p:nvPicPr>
          <p:cNvPr id="49" name="Picture 48">
            <a:extLst>
              <a:ext uri="{FF2B5EF4-FFF2-40B4-BE49-F238E27FC236}">
                <a16:creationId xmlns:a16="http://schemas.microsoft.com/office/drawing/2014/main" id="{E8F05019-2703-498C-A545-4515EBB3314D}"/>
              </a:ext>
            </a:extLst>
          </p:cNvPr>
          <p:cNvPicPr/>
          <p:nvPr/>
        </p:nvPicPr>
        <p:blipFill>
          <a:blip r:embed="rId7" cstate="print">
            <a:extLst>
              <a:ext uri="{28A0092B-C50C-407E-A947-70E740481C1C}">
                <a14:useLocalDpi xmlns:a14="http://schemas.microsoft.com/office/drawing/2010/main"/>
              </a:ext>
            </a:extLst>
          </a:blip>
          <a:srcRect/>
          <a:stretch>
            <a:fillRect/>
          </a:stretch>
        </p:blipFill>
        <p:spPr bwMode="auto">
          <a:xfrm>
            <a:off x="4212448" y="2312233"/>
            <a:ext cx="802641" cy="843605"/>
          </a:xfrm>
          <a:prstGeom prst="rect">
            <a:avLst/>
          </a:prstGeom>
          <a:noFill/>
          <a:ln>
            <a:noFill/>
          </a:ln>
        </p:spPr>
      </p:pic>
      <p:sp>
        <p:nvSpPr>
          <p:cNvPr id="50" name="TextBox 49">
            <a:extLst>
              <a:ext uri="{FF2B5EF4-FFF2-40B4-BE49-F238E27FC236}">
                <a16:creationId xmlns:a16="http://schemas.microsoft.com/office/drawing/2014/main" id="{D5EAD106-B483-4B7B-A3DA-A8A42960BD46}"/>
              </a:ext>
            </a:extLst>
          </p:cNvPr>
          <p:cNvSpPr txBox="1"/>
          <p:nvPr/>
        </p:nvSpPr>
        <p:spPr>
          <a:xfrm>
            <a:off x="4926850" y="2065300"/>
            <a:ext cx="1873491" cy="954107"/>
          </a:xfrm>
          <a:prstGeom prst="rect">
            <a:avLst/>
          </a:prstGeom>
          <a:noFill/>
        </p:spPr>
        <p:txBody>
          <a:bodyPr wrap="none" rtlCol="0">
            <a:spAutoFit/>
          </a:bodyPr>
          <a:lstStyle/>
          <a:p>
            <a:r>
              <a:rPr lang="en-US" sz="2800" dirty="0">
                <a:solidFill>
                  <a:srgbClr val="000000"/>
                </a:solidFill>
                <a:latin typeface="Lato" panose="020F0502020204030203" pitchFamily="34" charset="0"/>
                <a:ea typeface="Lato" panose="020F0502020204030203" pitchFamily="34" charset="0"/>
                <a:cs typeface="Lato" panose="020F0502020204030203" pitchFamily="34" charset="0"/>
              </a:rPr>
              <a:t>House</a:t>
            </a:r>
          </a:p>
          <a:p>
            <a:r>
              <a:rPr lang="en-US" sz="2800" dirty="0">
                <a:solidFill>
                  <a:srgbClr val="000000"/>
                </a:solidFill>
                <a:latin typeface="Lato" panose="020F0502020204030203" pitchFamily="34" charset="0"/>
                <a:ea typeface="Lato" panose="020F0502020204030203" pitchFamily="34" charset="0"/>
                <a:cs typeface="Lato" panose="020F0502020204030203" pitchFamily="34" charset="0"/>
              </a:rPr>
              <a:t>affected</a:t>
            </a:r>
          </a:p>
        </p:txBody>
      </p:sp>
      <p:pic>
        <p:nvPicPr>
          <p:cNvPr id="51" name="Picture 50">
            <a:extLst>
              <a:ext uri="{FF2B5EF4-FFF2-40B4-BE49-F238E27FC236}">
                <a16:creationId xmlns:a16="http://schemas.microsoft.com/office/drawing/2014/main" id="{1FD16EAB-5CC5-420C-90AC-DF9E04DA1EB6}"/>
              </a:ext>
            </a:extLst>
          </p:cNvPr>
          <p:cNvPicPr/>
          <p:nvPr/>
        </p:nvPicPr>
        <p:blipFill>
          <a:blip r:embed="rId8" cstate="print">
            <a:extLst>
              <a:ext uri="{28A0092B-C50C-407E-A947-70E740481C1C}">
                <a14:useLocalDpi xmlns:a14="http://schemas.microsoft.com/office/drawing/2010/main"/>
              </a:ext>
            </a:extLst>
          </a:blip>
          <a:srcRect/>
          <a:stretch>
            <a:fillRect/>
          </a:stretch>
        </p:blipFill>
        <p:spPr bwMode="auto">
          <a:xfrm>
            <a:off x="8795076" y="2312233"/>
            <a:ext cx="802641" cy="843605"/>
          </a:xfrm>
          <a:prstGeom prst="rect">
            <a:avLst/>
          </a:prstGeom>
          <a:noFill/>
          <a:ln>
            <a:noFill/>
          </a:ln>
        </p:spPr>
      </p:pic>
      <p:sp>
        <p:nvSpPr>
          <p:cNvPr id="52" name="TextBox 51">
            <a:extLst>
              <a:ext uri="{FF2B5EF4-FFF2-40B4-BE49-F238E27FC236}">
                <a16:creationId xmlns:a16="http://schemas.microsoft.com/office/drawing/2014/main" id="{18FE07BC-1C3E-4046-BD1F-9CA55371FBE6}"/>
              </a:ext>
            </a:extLst>
          </p:cNvPr>
          <p:cNvSpPr txBox="1"/>
          <p:nvPr/>
        </p:nvSpPr>
        <p:spPr>
          <a:xfrm>
            <a:off x="9512685" y="2039816"/>
            <a:ext cx="2215150" cy="954107"/>
          </a:xfrm>
          <a:prstGeom prst="rect">
            <a:avLst/>
          </a:prstGeom>
          <a:noFill/>
        </p:spPr>
        <p:txBody>
          <a:bodyPr wrap="none" rtlCol="0">
            <a:spAutoFit/>
          </a:bodyPr>
          <a:lstStyle/>
          <a:p>
            <a:r>
              <a:rPr lang="en-US" sz="2800" dirty="0">
                <a:solidFill>
                  <a:srgbClr val="000000"/>
                </a:solidFill>
                <a:latin typeface="Lato" panose="020F0502020204030203" pitchFamily="34" charset="0"/>
                <a:ea typeface="Lato" panose="020F0502020204030203" pitchFamily="34" charset="0"/>
                <a:cs typeface="Lato" panose="020F0502020204030203" pitchFamily="34" charset="0"/>
              </a:rPr>
              <a:t>House</a:t>
            </a:r>
          </a:p>
          <a:p>
            <a:r>
              <a:rPr lang="en-US" sz="2800" dirty="0">
                <a:solidFill>
                  <a:srgbClr val="000000"/>
                </a:solidFill>
                <a:latin typeface="Lato" panose="020F0502020204030203" pitchFamily="34" charset="0"/>
                <a:ea typeface="Lato" panose="020F0502020204030203" pitchFamily="34" charset="0"/>
                <a:cs typeface="Lato" panose="020F0502020204030203" pitchFamily="34" charset="0"/>
              </a:rPr>
              <a:t>destroyed</a:t>
            </a:r>
          </a:p>
        </p:txBody>
      </p:sp>
      <p:pic>
        <p:nvPicPr>
          <p:cNvPr id="53" name="Picture 52">
            <a:extLst>
              <a:ext uri="{FF2B5EF4-FFF2-40B4-BE49-F238E27FC236}">
                <a16:creationId xmlns:a16="http://schemas.microsoft.com/office/drawing/2014/main" id="{16DAC886-C3D6-46DF-9BFD-A85E4F9E23A4}"/>
              </a:ext>
            </a:extLst>
          </p:cNvPr>
          <p:cNvPicPr/>
          <p:nvPr/>
        </p:nvPicPr>
        <p:blipFill>
          <a:blip r:embed="rId9" cstate="print">
            <a:extLst>
              <a:ext uri="{28A0092B-C50C-407E-A947-70E740481C1C}">
                <a14:useLocalDpi xmlns:a14="http://schemas.microsoft.com/office/drawing/2010/main"/>
              </a:ext>
            </a:extLst>
          </a:blip>
          <a:srcRect/>
          <a:stretch>
            <a:fillRect/>
          </a:stretch>
        </p:blipFill>
        <p:spPr bwMode="auto">
          <a:xfrm>
            <a:off x="13337159" y="2312233"/>
            <a:ext cx="802641" cy="843605"/>
          </a:xfrm>
          <a:prstGeom prst="rect">
            <a:avLst/>
          </a:prstGeom>
          <a:noFill/>
          <a:ln>
            <a:noFill/>
          </a:ln>
        </p:spPr>
      </p:pic>
      <p:sp>
        <p:nvSpPr>
          <p:cNvPr id="54" name="TextBox 53">
            <a:extLst>
              <a:ext uri="{FF2B5EF4-FFF2-40B4-BE49-F238E27FC236}">
                <a16:creationId xmlns:a16="http://schemas.microsoft.com/office/drawing/2014/main" id="{1571D3B3-4B3C-44D1-912D-17E5759DCBF0}"/>
              </a:ext>
            </a:extLst>
          </p:cNvPr>
          <p:cNvSpPr txBox="1"/>
          <p:nvPr/>
        </p:nvSpPr>
        <p:spPr>
          <a:xfrm>
            <a:off x="14005954" y="2039816"/>
            <a:ext cx="2295540" cy="954107"/>
          </a:xfrm>
          <a:prstGeom prst="rect">
            <a:avLst/>
          </a:prstGeom>
          <a:noFill/>
        </p:spPr>
        <p:txBody>
          <a:bodyPr wrap="none" rtlCol="0">
            <a:spAutoFit/>
          </a:bodyPr>
          <a:lstStyle/>
          <a:p>
            <a:r>
              <a:rPr lang="en-US" sz="2800" dirty="0">
                <a:solidFill>
                  <a:srgbClr val="000000"/>
                </a:solidFill>
                <a:latin typeface="Lato" panose="020F0502020204030203" pitchFamily="34" charset="0"/>
                <a:ea typeface="Lato" panose="020F0502020204030203" pitchFamily="34" charset="0"/>
                <a:cs typeface="Lato" panose="020F0502020204030203" pitchFamily="34" charset="0"/>
              </a:rPr>
              <a:t>House not</a:t>
            </a:r>
          </a:p>
          <a:p>
            <a:r>
              <a:rPr lang="en-US" sz="2800" dirty="0">
                <a:solidFill>
                  <a:srgbClr val="000000"/>
                </a:solidFill>
                <a:latin typeface="Lato" panose="020F0502020204030203" pitchFamily="34" charset="0"/>
                <a:ea typeface="Lato" panose="020F0502020204030203" pitchFamily="34" charset="0"/>
                <a:cs typeface="Lato" panose="020F0502020204030203" pitchFamily="34" charset="0"/>
              </a:rPr>
              <a:t>affected</a:t>
            </a:r>
          </a:p>
        </p:txBody>
      </p:sp>
      <p:pic>
        <p:nvPicPr>
          <p:cNvPr id="55" name="Picture 54">
            <a:extLst>
              <a:ext uri="{FF2B5EF4-FFF2-40B4-BE49-F238E27FC236}">
                <a16:creationId xmlns:a16="http://schemas.microsoft.com/office/drawing/2014/main" id="{567CB592-9054-4B5F-BFC5-AA783B4E049A}"/>
              </a:ext>
            </a:extLst>
          </p:cNvPr>
          <p:cNvPicPr/>
          <p:nvPr/>
        </p:nvPicPr>
        <p:blipFill>
          <a:blip r:embed="rId10" cstate="print">
            <a:extLst>
              <a:ext uri="{28A0092B-C50C-407E-A947-70E740481C1C}">
                <a14:useLocalDpi xmlns:a14="http://schemas.microsoft.com/office/drawing/2010/main"/>
              </a:ext>
            </a:extLst>
          </a:blip>
          <a:srcRect/>
          <a:stretch>
            <a:fillRect/>
          </a:stretch>
        </p:blipFill>
        <p:spPr bwMode="auto">
          <a:xfrm>
            <a:off x="3007071" y="4737049"/>
            <a:ext cx="802641" cy="843605"/>
          </a:xfrm>
          <a:prstGeom prst="rect">
            <a:avLst/>
          </a:prstGeom>
          <a:noFill/>
          <a:ln>
            <a:noFill/>
          </a:ln>
        </p:spPr>
      </p:pic>
      <p:pic>
        <p:nvPicPr>
          <p:cNvPr id="56" name="Picture 55">
            <a:extLst>
              <a:ext uri="{FF2B5EF4-FFF2-40B4-BE49-F238E27FC236}">
                <a16:creationId xmlns:a16="http://schemas.microsoft.com/office/drawing/2014/main" id="{34831CE4-8489-4424-A864-C1124FEB8DED}"/>
              </a:ext>
            </a:extLst>
          </p:cNvPr>
          <p:cNvPicPr/>
          <p:nvPr/>
        </p:nvPicPr>
        <p:blipFill>
          <a:blip r:embed="rId10" cstate="print">
            <a:extLst>
              <a:ext uri="{28A0092B-C50C-407E-A947-70E740481C1C}">
                <a14:useLocalDpi xmlns:a14="http://schemas.microsoft.com/office/drawing/2010/main"/>
              </a:ext>
            </a:extLst>
          </a:blip>
          <a:srcRect/>
          <a:stretch>
            <a:fillRect/>
          </a:stretch>
        </p:blipFill>
        <p:spPr bwMode="auto">
          <a:xfrm>
            <a:off x="7598789" y="4756137"/>
            <a:ext cx="802641" cy="843605"/>
          </a:xfrm>
          <a:prstGeom prst="rect">
            <a:avLst/>
          </a:prstGeom>
          <a:noFill/>
          <a:ln>
            <a:noFill/>
          </a:ln>
        </p:spPr>
      </p:pic>
      <p:pic>
        <p:nvPicPr>
          <p:cNvPr id="57" name="Picture 56">
            <a:extLst>
              <a:ext uri="{FF2B5EF4-FFF2-40B4-BE49-F238E27FC236}">
                <a16:creationId xmlns:a16="http://schemas.microsoft.com/office/drawing/2014/main" id="{8626FDEC-8382-4A97-B97C-110DD3D6D592}"/>
              </a:ext>
            </a:extLst>
          </p:cNvPr>
          <p:cNvPicPr/>
          <p:nvPr/>
        </p:nvPicPr>
        <p:blipFill>
          <a:blip r:embed="rId10" cstate="print">
            <a:extLst>
              <a:ext uri="{28A0092B-C50C-407E-A947-70E740481C1C}">
                <a14:useLocalDpi xmlns:a14="http://schemas.microsoft.com/office/drawing/2010/main"/>
              </a:ext>
            </a:extLst>
          </a:blip>
          <a:srcRect/>
          <a:stretch>
            <a:fillRect/>
          </a:stretch>
        </p:blipFill>
        <p:spPr bwMode="auto">
          <a:xfrm>
            <a:off x="12190506" y="4690844"/>
            <a:ext cx="802641" cy="843605"/>
          </a:xfrm>
          <a:prstGeom prst="rect">
            <a:avLst/>
          </a:prstGeom>
          <a:noFill/>
          <a:ln>
            <a:noFill/>
          </a:ln>
        </p:spPr>
      </p:pic>
      <p:pic>
        <p:nvPicPr>
          <p:cNvPr id="58" name="Picture 57">
            <a:extLst>
              <a:ext uri="{FF2B5EF4-FFF2-40B4-BE49-F238E27FC236}">
                <a16:creationId xmlns:a16="http://schemas.microsoft.com/office/drawing/2014/main" id="{AE2212AB-4FB1-4155-901C-268A331382AB}"/>
              </a:ext>
            </a:extLst>
          </p:cNvPr>
          <p:cNvPicPr/>
          <p:nvPr/>
        </p:nvPicPr>
        <p:blipFill>
          <a:blip r:embed="rId11" cstate="print">
            <a:extLst>
              <a:ext uri="{28A0092B-C50C-407E-A947-70E740481C1C}">
                <a14:useLocalDpi xmlns:a14="http://schemas.microsoft.com/office/drawing/2010/main"/>
              </a:ext>
            </a:extLst>
          </a:blip>
          <a:srcRect/>
          <a:stretch>
            <a:fillRect/>
          </a:stretch>
        </p:blipFill>
        <p:spPr bwMode="auto">
          <a:xfrm>
            <a:off x="1303684" y="6874933"/>
            <a:ext cx="781388" cy="821266"/>
          </a:xfrm>
          <a:prstGeom prst="rect">
            <a:avLst/>
          </a:prstGeom>
          <a:noFill/>
          <a:ln>
            <a:noFill/>
          </a:ln>
        </p:spPr>
      </p:pic>
      <p:sp>
        <p:nvSpPr>
          <p:cNvPr id="59" name="TextBox 58">
            <a:extLst>
              <a:ext uri="{FF2B5EF4-FFF2-40B4-BE49-F238E27FC236}">
                <a16:creationId xmlns:a16="http://schemas.microsoft.com/office/drawing/2014/main" id="{105D42B5-F2C0-4404-A1CF-F370A69A8064}"/>
              </a:ext>
            </a:extLst>
          </p:cNvPr>
          <p:cNvSpPr txBox="1"/>
          <p:nvPr/>
        </p:nvSpPr>
        <p:spPr>
          <a:xfrm>
            <a:off x="593124" y="6262774"/>
            <a:ext cx="2078486" cy="523220"/>
          </a:xfrm>
          <a:prstGeom prst="rect">
            <a:avLst/>
          </a:prstGeom>
          <a:noFill/>
        </p:spPr>
        <p:txBody>
          <a:bodyPr wrap="none" rtlCol="0">
            <a:spAutoFit/>
          </a:bodyPr>
          <a:lstStyle>
            <a:defPPr>
              <a:defRPr lang="en-US"/>
            </a:defPPr>
            <a:lvl1pPr>
              <a:defRPr sz="1600">
                <a:latin typeface="Lato" panose="020F0502020204030203" pitchFamily="34" charset="0"/>
                <a:ea typeface="Lato" panose="020F0502020204030203" pitchFamily="34" charset="0"/>
                <a:cs typeface="Lato" panose="020F0502020204030203" pitchFamily="34" charset="0"/>
              </a:defRPr>
            </a:lvl1pPr>
          </a:lstStyle>
          <a:p>
            <a:r>
              <a:rPr lang="en-US" sz="2800" dirty="0">
                <a:solidFill>
                  <a:srgbClr val="000000"/>
                </a:solidFill>
              </a:rPr>
              <a:t>Tarpaulin</a:t>
            </a:r>
          </a:p>
        </p:txBody>
      </p:sp>
      <p:cxnSp>
        <p:nvCxnSpPr>
          <p:cNvPr id="60" name="Straight Arrow Connector 59">
            <a:extLst>
              <a:ext uri="{FF2B5EF4-FFF2-40B4-BE49-F238E27FC236}">
                <a16:creationId xmlns:a16="http://schemas.microsoft.com/office/drawing/2014/main" id="{36D0927B-A58C-4626-A309-90D51EA271ED}"/>
              </a:ext>
            </a:extLst>
          </p:cNvPr>
          <p:cNvCxnSpPr>
            <a:endCxn id="59" idx="0"/>
          </p:cNvCxnSpPr>
          <p:nvPr/>
        </p:nvCxnSpPr>
        <p:spPr>
          <a:xfrm flipH="1">
            <a:off x="1632366" y="5158852"/>
            <a:ext cx="1374705" cy="1103922"/>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61" name="Picture 60">
            <a:extLst>
              <a:ext uri="{FF2B5EF4-FFF2-40B4-BE49-F238E27FC236}">
                <a16:creationId xmlns:a16="http://schemas.microsoft.com/office/drawing/2014/main" id="{46B213DE-F2F8-4FE2-8752-D9E40989EEC9}"/>
              </a:ext>
            </a:extLst>
          </p:cNvPr>
          <p:cNvPicPr/>
          <p:nvPr/>
        </p:nvPicPr>
        <p:blipFill>
          <a:blip r:embed="rId12" cstate="print">
            <a:extLst>
              <a:ext uri="{28A0092B-C50C-407E-A947-70E740481C1C}">
                <a14:useLocalDpi xmlns:a14="http://schemas.microsoft.com/office/drawing/2010/main"/>
              </a:ext>
            </a:extLst>
          </a:blip>
          <a:srcRect/>
          <a:stretch>
            <a:fillRect/>
          </a:stretch>
        </p:blipFill>
        <p:spPr bwMode="auto">
          <a:xfrm>
            <a:off x="4391602" y="6873619"/>
            <a:ext cx="782638" cy="822580"/>
          </a:xfrm>
          <a:prstGeom prst="rect">
            <a:avLst/>
          </a:prstGeom>
          <a:noFill/>
          <a:ln>
            <a:noFill/>
          </a:ln>
        </p:spPr>
      </p:pic>
      <p:sp>
        <p:nvSpPr>
          <p:cNvPr id="62" name="TextBox 61">
            <a:extLst>
              <a:ext uri="{FF2B5EF4-FFF2-40B4-BE49-F238E27FC236}">
                <a16:creationId xmlns:a16="http://schemas.microsoft.com/office/drawing/2014/main" id="{5A0A7BFE-4107-44A3-99AC-FB583954BF36}"/>
              </a:ext>
            </a:extLst>
          </p:cNvPr>
          <p:cNvSpPr txBox="1"/>
          <p:nvPr/>
        </p:nvSpPr>
        <p:spPr>
          <a:xfrm>
            <a:off x="3295429" y="6262774"/>
            <a:ext cx="3234095" cy="523220"/>
          </a:xfrm>
          <a:prstGeom prst="rect">
            <a:avLst/>
          </a:prstGeom>
          <a:noFill/>
        </p:spPr>
        <p:txBody>
          <a:bodyPr wrap="none" rtlCol="0">
            <a:spAutoFit/>
          </a:bodyPr>
          <a:lstStyle>
            <a:defPPr>
              <a:defRPr lang="en-US"/>
            </a:defPPr>
            <a:lvl1pPr>
              <a:defRPr sz="1600">
                <a:latin typeface="Lato" panose="020F0502020204030203" pitchFamily="34" charset="0"/>
                <a:ea typeface="Lato" panose="020F0502020204030203" pitchFamily="34" charset="0"/>
                <a:cs typeface="Lato" panose="020F0502020204030203" pitchFamily="34" charset="0"/>
              </a:defRPr>
            </a:lvl1pPr>
          </a:lstStyle>
          <a:p>
            <a:r>
              <a:rPr lang="en-US" sz="2800" dirty="0">
                <a:solidFill>
                  <a:srgbClr val="000000"/>
                </a:solidFill>
              </a:rPr>
              <a:t>Reconstruction</a:t>
            </a:r>
          </a:p>
        </p:txBody>
      </p:sp>
      <p:cxnSp>
        <p:nvCxnSpPr>
          <p:cNvPr id="63" name="Straight Arrow Connector 62">
            <a:extLst>
              <a:ext uri="{FF2B5EF4-FFF2-40B4-BE49-F238E27FC236}">
                <a16:creationId xmlns:a16="http://schemas.microsoft.com/office/drawing/2014/main" id="{896EA970-FFE8-40AE-A482-9571D383C9C9}"/>
              </a:ext>
            </a:extLst>
          </p:cNvPr>
          <p:cNvCxnSpPr>
            <a:endCxn id="62" idx="0"/>
          </p:cNvCxnSpPr>
          <p:nvPr/>
        </p:nvCxnSpPr>
        <p:spPr>
          <a:xfrm>
            <a:off x="3809712" y="5158852"/>
            <a:ext cx="1102763" cy="1103922"/>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FAE3224B-A71B-455E-8BB1-07632B7C0771}"/>
              </a:ext>
            </a:extLst>
          </p:cNvPr>
          <p:cNvCxnSpPr/>
          <p:nvPr/>
        </p:nvCxnSpPr>
        <p:spPr>
          <a:xfrm flipH="1">
            <a:off x="4912476" y="5177940"/>
            <a:ext cx="2686314" cy="1084835"/>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65" name="Picture 64">
            <a:extLst>
              <a:ext uri="{FF2B5EF4-FFF2-40B4-BE49-F238E27FC236}">
                <a16:creationId xmlns:a16="http://schemas.microsoft.com/office/drawing/2014/main" id="{20A1540F-EDFD-4AF6-B7BC-9A9D3161487C}"/>
              </a:ext>
            </a:extLst>
          </p:cNvPr>
          <p:cNvPicPr/>
          <p:nvPr/>
        </p:nvPicPr>
        <p:blipFill>
          <a:blip r:embed="rId13" cstate="print">
            <a:extLst>
              <a:ext uri="{28A0092B-C50C-407E-A947-70E740481C1C}">
                <a14:useLocalDpi xmlns:a14="http://schemas.microsoft.com/office/drawing/2010/main"/>
              </a:ext>
            </a:extLst>
          </a:blip>
          <a:srcRect/>
          <a:stretch>
            <a:fillRect/>
          </a:stretch>
        </p:blipFill>
        <p:spPr bwMode="auto">
          <a:xfrm>
            <a:off x="7525802" y="6877047"/>
            <a:ext cx="781388" cy="821266"/>
          </a:xfrm>
          <a:prstGeom prst="rect">
            <a:avLst/>
          </a:prstGeom>
          <a:noFill/>
          <a:ln>
            <a:noFill/>
          </a:ln>
        </p:spPr>
      </p:pic>
      <p:sp>
        <p:nvSpPr>
          <p:cNvPr id="66" name="TextBox 65">
            <a:extLst>
              <a:ext uri="{FF2B5EF4-FFF2-40B4-BE49-F238E27FC236}">
                <a16:creationId xmlns:a16="http://schemas.microsoft.com/office/drawing/2014/main" id="{D16B1522-69B5-4202-9773-FEFD152BAB6F}"/>
              </a:ext>
            </a:extLst>
          </p:cNvPr>
          <p:cNvSpPr txBox="1"/>
          <p:nvPr/>
        </p:nvSpPr>
        <p:spPr>
          <a:xfrm>
            <a:off x="6609393" y="6262774"/>
            <a:ext cx="3300418" cy="523220"/>
          </a:xfrm>
          <a:prstGeom prst="rect">
            <a:avLst/>
          </a:prstGeom>
          <a:noFill/>
        </p:spPr>
        <p:txBody>
          <a:bodyPr wrap="none" rtlCol="0">
            <a:spAutoFit/>
          </a:bodyPr>
          <a:lstStyle>
            <a:defPPr>
              <a:defRPr lang="en-US"/>
            </a:defPPr>
            <a:lvl1pPr>
              <a:defRPr sz="1600">
                <a:latin typeface="Lato" panose="020F0502020204030203" pitchFamily="34" charset="0"/>
                <a:ea typeface="Lato" panose="020F0502020204030203" pitchFamily="34" charset="0"/>
                <a:cs typeface="Lato" panose="020F0502020204030203" pitchFamily="34" charset="0"/>
              </a:defRPr>
            </a:lvl1pPr>
          </a:lstStyle>
          <a:p>
            <a:r>
              <a:rPr lang="en-US" sz="2800" dirty="0">
                <a:solidFill>
                  <a:srgbClr val="000000"/>
                </a:solidFill>
              </a:rPr>
              <a:t>Plastic sheeting</a:t>
            </a:r>
          </a:p>
        </p:txBody>
      </p:sp>
      <p:cxnSp>
        <p:nvCxnSpPr>
          <p:cNvPr id="67" name="Straight Arrow Connector 66">
            <a:extLst>
              <a:ext uri="{FF2B5EF4-FFF2-40B4-BE49-F238E27FC236}">
                <a16:creationId xmlns:a16="http://schemas.microsoft.com/office/drawing/2014/main" id="{AE2E896B-8F61-40B6-AC1F-7256138E1FB3}"/>
              </a:ext>
            </a:extLst>
          </p:cNvPr>
          <p:cNvCxnSpPr>
            <a:cxnSpLocks/>
          </p:cNvCxnSpPr>
          <p:nvPr/>
        </p:nvCxnSpPr>
        <p:spPr>
          <a:xfrm flipH="1">
            <a:off x="7983190" y="5599742"/>
            <a:ext cx="16920" cy="837148"/>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68" name="Picture 67">
            <a:extLst>
              <a:ext uri="{FF2B5EF4-FFF2-40B4-BE49-F238E27FC236}">
                <a16:creationId xmlns:a16="http://schemas.microsoft.com/office/drawing/2014/main" id="{394414D6-5EE9-454F-A814-167C5F1C436B}"/>
              </a:ext>
            </a:extLst>
          </p:cNvPr>
          <p:cNvPicPr/>
          <p:nvPr/>
        </p:nvPicPr>
        <p:blipFill>
          <a:blip r:embed="rId14" cstate="print">
            <a:extLst>
              <a:ext uri="{28A0092B-C50C-407E-A947-70E740481C1C}">
                <a14:useLocalDpi xmlns:a14="http://schemas.microsoft.com/office/drawing/2010/main"/>
              </a:ext>
            </a:extLst>
          </a:blip>
          <a:srcRect/>
          <a:stretch>
            <a:fillRect/>
          </a:stretch>
        </p:blipFill>
        <p:spPr bwMode="auto">
          <a:xfrm>
            <a:off x="10380845" y="6874933"/>
            <a:ext cx="781388" cy="821266"/>
          </a:xfrm>
          <a:prstGeom prst="rect">
            <a:avLst/>
          </a:prstGeom>
          <a:noFill/>
          <a:ln>
            <a:noFill/>
          </a:ln>
        </p:spPr>
      </p:pic>
      <p:sp>
        <p:nvSpPr>
          <p:cNvPr id="69" name="TextBox 68">
            <a:extLst>
              <a:ext uri="{FF2B5EF4-FFF2-40B4-BE49-F238E27FC236}">
                <a16:creationId xmlns:a16="http://schemas.microsoft.com/office/drawing/2014/main" id="{68F05FFB-A7EE-4629-A9F8-7B02C3F7F825}"/>
              </a:ext>
            </a:extLst>
          </p:cNvPr>
          <p:cNvSpPr txBox="1"/>
          <p:nvPr/>
        </p:nvSpPr>
        <p:spPr>
          <a:xfrm>
            <a:off x="10229310" y="6262774"/>
            <a:ext cx="1248458" cy="523220"/>
          </a:xfrm>
          <a:prstGeom prst="rect">
            <a:avLst/>
          </a:prstGeom>
          <a:noFill/>
        </p:spPr>
        <p:txBody>
          <a:bodyPr wrap="none" rtlCol="0">
            <a:spAutoFit/>
          </a:bodyPr>
          <a:lstStyle>
            <a:defPPr>
              <a:defRPr lang="en-US"/>
            </a:defPPr>
            <a:lvl1pPr>
              <a:defRPr sz="1600">
                <a:latin typeface="Lato" panose="020F0502020204030203" pitchFamily="34" charset="0"/>
                <a:ea typeface="Lato" panose="020F0502020204030203" pitchFamily="34" charset="0"/>
                <a:cs typeface="Lato" panose="020F0502020204030203" pitchFamily="34" charset="0"/>
              </a:defRPr>
            </a:lvl1pPr>
          </a:lstStyle>
          <a:p>
            <a:r>
              <a:rPr lang="en-US" sz="2800" dirty="0">
                <a:solidFill>
                  <a:srgbClr val="000000"/>
                </a:solidFill>
              </a:rPr>
              <a:t>Food</a:t>
            </a:r>
          </a:p>
        </p:txBody>
      </p:sp>
      <p:cxnSp>
        <p:nvCxnSpPr>
          <p:cNvPr id="70" name="Straight Arrow Connector 69">
            <a:extLst>
              <a:ext uri="{FF2B5EF4-FFF2-40B4-BE49-F238E27FC236}">
                <a16:creationId xmlns:a16="http://schemas.microsoft.com/office/drawing/2014/main" id="{6D24B590-A733-4EB8-8097-B2C4DB95488B}"/>
              </a:ext>
            </a:extLst>
          </p:cNvPr>
          <p:cNvCxnSpPr>
            <a:endCxn id="69" idx="0"/>
          </p:cNvCxnSpPr>
          <p:nvPr/>
        </p:nvCxnSpPr>
        <p:spPr>
          <a:xfrm>
            <a:off x="8401431" y="5177940"/>
            <a:ext cx="2452109" cy="1084835"/>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4631B75E-2EE1-4301-8AB9-E6FC96B07D98}"/>
              </a:ext>
            </a:extLst>
          </p:cNvPr>
          <p:cNvCxnSpPr/>
          <p:nvPr/>
        </p:nvCxnSpPr>
        <p:spPr>
          <a:xfrm flipH="1">
            <a:off x="10853540" y="5158852"/>
            <a:ext cx="1336968" cy="1103922"/>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72" name="Picture 71">
            <a:extLst>
              <a:ext uri="{FF2B5EF4-FFF2-40B4-BE49-F238E27FC236}">
                <a16:creationId xmlns:a16="http://schemas.microsoft.com/office/drawing/2014/main" id="{2B1F5CCD-BF55-4C97-AFFF-597EA2B7EE4C}"/>
              </a:ext>
            </a:extLst>
          </p:cNvPr>
          <p:cNvPicPr/>
          <p:nvPr/>
        </p:nvPicPr>
        <p:blipFill>
          <a:blip r:embed="rId15" cstate="print">
            <a:extLst>
              <a:ext uri="{28A0092B-C50C-407E-A947-70E740481C1C}">
                <a14:useLocalDpi xmlns:a14="http://schemas.microsoft.com/office/drawing/2010/main"/>
              </a:ext>
            </a:extLst>
          </a:blip>
          <a:srcRect/>
          <a:stretch>
            <a:fillRect/>
          </a:stretch>
        </p:blipFill>
        <p:spPr bwMode="auto">
          <a:xfrm>
            <a:off x="12362982" y="6891204"/>
            <a:ext cx="782638" cy="822580"/>
          </a:xfrm>
          <a:prstGeom prst="rect">
            <a:avLst/>
          </a:prstGeom>
          <a:noFill/>
          <a:ln>
            <a:noFill/>
          </a:ln>
        </p:spPr>
      </p:pic>
      <p:sp>
        <p:nvSpPr>
          <p:cNvPr id="73" name="TextBox 72">
            <a:extLst>
              <a:ext uri="{FF2B5EF4-FFF2-40B4-BE49-F238E27FC236}">
                <a16:creationId xmlns:a16="http://schemas.microsoft.com/office/drawing/2014/main" id="{37FDD53E-2A94-4A06-9242-C2FE385B7EB8}"/>
              </a:ext>
            </a:extLst>
          </p:cNvPr>
          <p:cNvSpPr txBox="1"/>
          <p:nvPr/>
        </p:nvSpPr>
        <p:spPr>
          <a:xfrm>
            <a:off x="11755056" y="6275575"/>
            <a:ext cx="2269414" cy="523220"/>
          </a:xfrm>
          <a:prstGeom prst="rect">
            <a:avLst/>
          </a:prstGeom>
          <a:noFill/>
        </p:spPr>
        <p:txBody>
          <a:bodyPr wrap="none" rtlCol="0">
            <a:spAutoFit/>
          </a:bodyPr>
          <a:lstStyle>
            <a:defPPr>
              <a:defRPr lang="en-US"/>
            </a:defPPr>
            <a:lvl1pPr>
              <a:defRPr sz="1600">
                <a:latin typeface="Lato" panose="020F0502020204030203" pitchFamily="34" charset="0"/>
                <a:ea typeface="Lato" panose="020F0502020204030203" pitchFamily="34" charset="0"/>
                <a:cs typeface="Lato" panose="020F0502020204030203" pitchFamily="34" charset="0"/>
              </a:defRPr>
            </a:lvl1pPr>
          </a:lstStyle>
          <a:p>
            <a:r>
              <a:rPr lang="en-US" sz="2800" dirty="0">
                <a:solidFill>
                  <a:srgbClr val="000000"/>
                </a:solidFill>
              </a:rPr>
              <a:t>Livelihood</a:t>
            </a:r>
          </a:p>
        </p:txBody>
      </p:sp>
      <p:cxnSp>
        <p:nvCxnSpPr>
          <p:cNvPr id="74" name="Straight Arrow Connector 73">
            <a:extLst>
              <a:ext uri="{FF2B5EF4-FFF2-40B4-BE49-F238E27FC236}">
                <a16:creationId xmlns:a16="http://schemas.microsoft.com/office/drawing/2014/main" id="{43B4EC56-0169-4A22-93B9-19FC015C143B}"/>
              </a:ext>
            </a:extLst>
          </p:cNvPr>
          <p:cNvCxnSpPr>
            <a:cxnSpLocks/>
          </p:cNvCxnSpPr>
          <p:nvPr/>
        </p:nvCxnSpPr>
        <p:spPr>
          <a:xfrm flipH="1">
            <a:off x="12583562" y="5580654"/>
            <a:ext cx="8267" cy="837148"/>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75" name="Picture 74">
            <a:extLst>
              <a:ext uri="{FF2B5EF4-FFF2-40B4-BE49-F238E27FC236}">
                <a16:creationId xmlns:a16="http://schemas.microsoft.com/office/drawing/2014/main" id="{4C92B0CF-C7E8-4FAC-A911-02D3DAC1E2CE}"/>
              </a:ext>
            </a:extLst>
          </p:cNvPr>
          <p:cNvPicPr/>
          <p:nvPr/>
        </p:nvPicPr>
        <p:blipFill>
          <a:blip r:embed="rId16" cstate="print">
            <a:extLst>
              <a:ext uri="{28A0092B-C50C-407E-A947-70E740481C1C}">
                <a14:useLocalDpi xmlns:a14="http://schemas.microsoft.com/office/drawing/2010/main"/>
              </a:ext>
            </a:extLst>
          </a:blip>
          <a:srcRect/>
          <a:stretch>
            <a:fillRect/>
          </a:stretch>
        </p:blipFill>
        <p:spPr bwMode="auto">
          <a:xfrm>
            <a:off x="14972092" y="6863106"/>
            <a:ext cx="802642" cy="843605"/>
          </a:xfrm>
          <a:prstGeom prst="rect">
            <a:avLst/>
          </a:prstGeom>
          <a:noFill/>
          <a:ln>
            <a:noFill/>
          </a:ln>
        </p:spPr>
      </p:pic>
      <p:sp>
        <p:nvSpPr>
          <p:cNvPr id="76" name="TextBox 75">
            <a:extLst>
              <a:ext uri="{FF2B5EF4-FFF2-40B4-BE49-F238E27FC236}">
                <a16:creationId xmlns:a16="http://schemas.microsoft.com/office/drawing/2014/main" id="{4901145C-67AB-4866-B316-3C8224E33E91}"/>
              </a:ext>
            </a:extLst>
          </p:cNvPr>
          <p:cNvSpPr txBox="1"/>
          <p:nvPr/>
        </p:nvSpPr>
        <p:spPr>
          <a:xfrm>
            <a:off x="14301519" y="6262774"/>
            <a:ext cx="2207112" cy="523220"/>
          </a:xfrm>
          <a:prstGeom prst="rect">
            <a:avLst/>
          </a:prstGeom>
          <a:noFill/>
        </p:spPr>
        <p:txBody>
          <a:bodyPr wrap="none" rtlCol="0">
            <a:spAutoFit/>
          </a:bodyPr>
          <a:lstStyle>
            <a:defPPr>
              <a:defRPr lang="en-US"/>
            </a:defPPr>
            <a:lvl1pPr>
              <a:defRPr sz="1600">
                <a:latin typeface="Lato" panose="020F0502020204030203" pitchFamily="34" charset="0"/>
                <a:ea typeface="Lato" panose="020F0502020204030203" pitchFamily="34" charset="0"/>
                <a:cs typeface="Lato" panose="020F0502020204030203" pitchFamily="34" charset="0"/>
              </a:defRPr>
            </a:lvl1pPr>
          </a:lstStyle>
          <a:p>
            <a:r>
              <a:rPr lang="en-US" sz="2800" dirty="0">
                <a:solidFill>
                  <a:srgbClr val="000000"/>
                </a:solidFill>
              </a:rPr>
              <a:t>Education</a:t>
            </a:r>
          </a:p>
        </p:txBody>
      </p:sp>
      <p:cxnSp>
        <p:nvCxnSpPr>
          <p:cNvPr id="77" name="Straight Arrow Connector 76">
            <a:extLst>
              <a:ext uri="{FF2B5EF4-FFF2-40B4-BE49-F238E27FC236}">
                <a16:creationId xmlns:a16="http://schemas.microsoft.com/office/drawing/2014/main" id="{5F866D55-AA20-44EF-A7D0-7E87A0C6DA95}"/>
              </a:ext>
            </a:extLst>
          </p:cNvPr>
          <p:cNvCxnSpPr>
            <a:endCxn id="76" idx="0"/>
          </p:cNvCxnSpPr>
          <p:nvPr/>
        </p:nvCxnSpPr>
        <p:spPr>
          <a:xfrm>
            <a:off x="12993151" y="5158852"/>
            <a:ext cx="2411925" cy="1103922"/>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567526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6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6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6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6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68"/>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69"/>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70"/>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71"/>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72"/>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73"/>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74"/>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75"/>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76"/>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p:bldP spid="54" grpId="0"/>
      <p:bldP spid="59" grpId="0"/>
      <p:bldP spid="62" grpId="0"/>
      <p:bldP spid="66" grpId="0"/>
      <p:bldP spid="69" grpId="0"/>
      <p:bldP spid="73" grpId="0"/>
      <p:bldP spid="7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2CD46-7C6F-4338-BA28-6D6ED43C5C44}"/>
              </a:ext>
            </a:extLst>
          </p:cNvPr>
          <p:cNvSpPr>
            <a:spLocks noGrp="1"/>
          </p:cNvSpPr>
          <p:nvPr>
            <p:ph type="title"/>
          </p:nvPr>
        </p:nvSpPr>
        <p:spPr>
          <a:xfrm>
            <a:off x="392704" y="70423"/>
            <a:ext cx="16511973" cy="1130300"/>
          </a:xfrm>
        </p:spPr>
        <p:txBody>
          <a:bodyPr>
            <a:noAutofit/>
          </a:bodyPr>
          <a:lstStyle/>
          <a:p>
            <a:r>
              <a:rPr lang="en-GB" noProof="0" dirty="0">
                <a:solidFill>
                  <a:srgbClr val="000000"/>
                </a:solidFill>
              </a:rPr>
              <a:t>Responding effectively begins with understanding</a:t>
            </a:r>
          </a:p>
        </p:txBody>
      </p:sp>
      <p:sp>
        <p:nvSpPr>
          <p:cNvPr id="3" name="Text Placeholder 2">
            <a:extLst>
              <a:ext uri="{FF2B5EF4-FFF2-40B4-BE49-F238E27FC236}">
                <a16:creationId xmlns:a16="http://schemas.microsoft.com/office/drawing/2014/main" id="{53763175-2F47-4F20-A2E6-39F57834AD4C}"/>
              </a:ext>
            </a:extLst>
          </p:cNvPr>
          <p:cNvSpPr>
            <a:spLocks noGrp="1"/>
          </p:cNvSpPr>
          <p:nvPr>
            <p:ph type="body" sz="half" idx="1"/>
          </p:nvPr>
        </p:nvSpPr>
        <p:spPr>
          <a:xfrm>
            <a:off x="1325775" y="2555712"/>
            <a:ext cx="13953493" cy="5673887"/>
          </a:xfrm>
        </p:spPr>
        <p:txBody>
          <a:bodyPr>
            <a:noAutofit/>
          </a:bodyPr>
          <a:lstStyle/>
          <a:p>
            <a:pPr lvl="0" algn="l"/>
            <a:r>
              <a:rPr lang="en-GB" sz="4400" b="1" noProof="0" dirty="0">
                <a:solidFill>
                  <a:srgbClr val="000000"/>
                </a:solidFill>
              </a:rPr>
              <a:t>To respond effectively, you need to understand:</a:t>
            </a:r>
          </a:p>
          <a:p>
            <a:pPr marL="457200" indent="-457200">
              <a:buFont typeface="Arial" panose="020B0604020202020204" pitchFamily="34" charset="0"/>
              <a:buChar char="•"/>
            </a:pPr>
            <a:r>
              <a:rPr lang="en-GB" sz="4400" dirty="0">
                <a:solidFill>
                  <a:srgbClr val="000000"/>
                </a:solidFill>
              </a:rPr>
              <a:t>w</a:t>
            </a:r>
            <a:r>
              <a:rPr lang="en-GB" sz="4400" noProof="0" dirty="0">
                <a:solidFill>
                  <a:srgbClr val="000000"/>
                </a:solidFill>
              </a:rPr>
              <a:t>hat the needs are and how practically to meet them;</a:t>
            </a:r>
          </a:p>
          <a:p>
            <a:pPr marL="457200" indent="-457200">
              <a:buFont typeface="Arial" panose="020B0604020202020204" pitchFamily="34" charset="0"/>
              <a:buChar char="•"/>
            </a:pPr>
            <a:r>
              <a:rPr lang="en-GB" sz="4400" dirty="0">
                <a:solidFill>
                  <a:srgbClr val="000000"/>
                </a:solidFill>
              </a:rPr>
              <a:t>h</a:t>
            </a:r>
            <a:r>
              <a:rPr lang="en-GB" sz="4400" noProof="0" dirty="0">
                <a:solidFill>
                  <a:srgbClr val="000000"/>
                </a:solidFill>
              </a:rPr>
              <a:t>ow the markets are functioning; and </a:t>
            </a:r>
          </a:p>
          <a:p>
            <a:pPr marL="457200" indent="-457200">
              <a:buFont typeface="Arial" panose="020B0604020202020204" pitchFamily="34" charset="0"/>
              <a:buChar char="•"/>
            </a:pPr>
            <a:r>
              <a:rPr lang="en-GB" sz="4400" noProof="0" dirty="0">
                <a:solidFill>
                  <a:srgbClr val="000000"/>
                </a:solidFill>
              </a:rPr>
              <a:t>what goods and services are available at the local, national, regional, and international level.</a:t>
            </a:r>
          </a:p>
        </p:txBody>
      </p:sp>
      <p:sp>
        <p:nvSpPr>
          <p:cNvPr id="4" name="Slide Number">
            <a:extLst>
              <a:ext uri="{FF2B5EF4-FFF2-40B4-BE49-F238E27FC236}">
                <a16:creationId xmlns:a16="http://schemas.microsoft.com/office/drawing/2014/main" id="{65667024-573F-42F9-807B-D23D0D83BBF4}"/>
              </a:ext>
            </a:extLst>
          </p:cNvPr>
          <p:cNvSpPr txBox="1">
            <a:spLocks noGrp="1"/>
          </p:cNvSpPr>
          <p:nvPr>
            <p:ph type="sldNum" sz="quarter" idx="2"/>
          </p:nvPr>
        </p:nvSpPr>
        <p:spPr>
          <a:xfrm>
            <a:off x="3390428" y="8809567"/>
            <a:ext cx="394339" cy="389915"/>
          </a:xfrm>
          <a:prstGeom prst="rect">
            <a:avLst/>
          </a:prstGeom>
        </p:spPr>
        <p:txBody>
          <a:bodyPr/>
          <a:lstStyle/>
          <a:p>
            <a:fld id="{86CB4B4D-7CA3-9044-876B-883B54F8677D}" type="slidenum">
              <a:rPr/>
              <a:t>5</a:t>
            </a:fld>
            <a:endParaRPr dirty="0"/>
          </a:p>
        </p:txBody>
      </p:sp>
    </p:spTree>
    <p:extLst>
      <p:ext uri="{BB962C8B-B14F-4D97-AF65-F5344CB8AC3E}">
        <p14:creationId xmlns:p14="http://schemas.microsoft.com/office/powerpoint/2010/main" val="356769011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2DE2BC-6D06-4A90-92D5-4E229EF2F82A}"/>
              </a:ext>
            </a:extLst>
          </p:cNvPr>
          <p:cNvSpPr>
            <a:spLocks noGrp="1"/>
          </p:cNvSpPr>
          <p:nvPr>
            <p:ph type="title"/>
          </p:nvPr>
        </p:nvSpPr>
        <p:spPr/>
        <p:txBody>
          <a:bodyPr/>
          <a:lstStyle/>
          <a:p>
            <a:r>
              <a:rPr lang="en-GB" dirty="0">
                <a:solidFill>
                  <a:srgbClr val="000000"/>
                </a:solidFill>
              </a:rPr>
              <a:t>Same disaster, different needs</a:t>
            </a:r>
          </a:p>
        </p:txBody>
      </p:sp>
      <p:sp>
        <p:nvSpPr>
          <p:cNvPr id="3" name="Text Placeholder 2">
            <a:extLst>
              <a:ext uri="{FF2B5EF4-FFF2-40B4-BE49-F238E27FC236}">
                <a16:creationId xmlns:a16="http://schemas.microsoft.com/office/drawing/2014/main" id="{35B4BD82-D1D8-453F-8F36-92FABE59D054}"/>
              </a:ext>
            </a:extLst>
          </p:cNvPr>
          <p:cNvSpPr>
            <a:spLocks noGrp="1"/>
          </p:cNvSpPr>
          <p:nvPr>
            <p:ph type="body" sz="half" idx="1"/>
          </p:nvPr>
        </p:nvSpPr>
        <p:spPr>
          <a:xfrm>
            <a:off x="998298" y="1547564"/>
            <a:ext cx="15208654" cy="7625777"/>
          </a:xfrm>
        </p:spPr>
        <p:txBody>
          <a:bodyPr>
            <a:normAutofit/>
          </a:bodyPr>
          <a:lstStyle/>
          <a:p>
            <a:r>
              <a:rPr lang="en-GB" dirty="0">
                <a:solidFill>
                  <a:srgbClr val="000000"/>
                </a:solidFill>
              </a:rPr>
              <a:t>Now you will get a chance to see how individualised CBA can be. </a:t>
            </a:r>
          </a:p>
          <a:p>
            <a:pPr algn="ctr">
              <a:spcBef>
                <a:spcPts val="3000"/>
              </a:spcBef>
              <a:spcAft>
                <a:spcPts val="3000"/>
              </a:spcAft>
            </a:pPr>
            <a:r>
              <a:rPr lang="en-GB" sz="8600" b="1" dirty="0">
                <a:solidFill>
                  <a:srgbClr val="000000"/>
                </a:solidFill>
              </a:rPr>
              <a:t>EARTHQUAKE!</a:t>
            </a:r>
          </a:p>
          <a:p>
            <a:pPr>
              <a:spcBef>
                <a:spcPts val="0"/>
              </a:spcBef>
            </a:pPr>
            <a:r>
              <a:rPr lang="en-GB" b="1" dirty="0">
                <a:solidFill>
                  <a:srgbClr val="000000"/>
                </a:solidFill>
              </a:rPr>
              <a:t>Instructions:</a:t>
            </a:r>
          </a:p>
          <a:p>
            <a:pPr marL="571500" indent="-571500">
              <a:buFont typeface="Arial" panose="020B0604020202020204" pitchFamily="34" charset="0"/>
              <a:buChar char="•"/>
            </a:pPr>
            <a:r>
              <a:rPr lang="en-GB" dirty="0">
                <a:solidFill>
                  <a:srgbClr val="000000"/>
                </a:solidFill>
              </a:rPr>
              <a:t>Read the scenario and roles on the activity sheet. </a:t>
            </a:r>
          </a:p>
          <a:p>
            <a:pPr marL="571500" indent="-571500">
              <a:buFont typeface="Arial" panose="020B0604020202020204" pitchFamily="34" charset="0"/>
              <a:buChar char="•"/>
            </a:pPr>
            <a:r>
              <a:rPr lang="en-GB" dirty="0">
                <a:solidFill>
                  <a:srgbClr val="000000"/>
                </a:solidFill>
              </a:rPr>
              <a:t>Decide for each role how you would spend the money you are provided to meet your needs.</a:t>
            </a:r>
          </a:p>
          <a:p>
            <a:endParaRPr lang="en-GB" dirty="0"/>
          </a:p>
        </p:txBody>
      </p:sp>
      <p:sp>
        <p:nvSpPr>
          <p:cNvPr id="4" name="Slide Number Placeholder 3">
            <a:extLst>
              <a:ext uri="{FF2B5EF4-FFF2-40B4-BE49-F238E27FC236}">
                <a16:creationId xmlns:a16="http://schemas.microsoft.com/office/drawing/2014/main" id="{0A35ADCB-C9E1-4CBF-B115-E07CCDF5EEDB}"/>
              </a:ext>
            </a:extLst>
          </p:cNvPr>
          <p:cNvSpPr>
            <a:spLocks noGrp="1"/>
          </p:cNvSpPr>
          <p:nvPr>
            <p:ph type="sldNum" sz="quarter" idx="2"/>
          </p:nvPr>
        </p:nvSpPr>
        <p:spPr>
          <a:xfrm>
            <a:off x="3390428" y="8809567"/>
            <a:ext cx="238848" cy="389915"/>
          </a:xfrm>
        </p:spPr>
        <p:txBody>
          <a:bodyPr/>
          <a:lstStyle/>
          <a:p>
            <a:fld id="{86CB4B4D-7CA3-9044-876B-883B54F8677D}" type="slidenum">
              <a:rPr lang="en-GB" smtClean="0"/>
              <a:t>6</a:t>
            </a:fld>
            <a:endParaRPr lang="en-GB" dirty="0"/>
          </a:p>
        </p:txBody>
      </p:sp>
    </p:spTree>
    <p:extLst>
      <p:ext uri="{BB962C8B-B14F-4D97-AF65-F5344CB8AC3E}">
        <p14:creationId xmlns:p14="http://schemas.microsoft.com/office/powerpoint/2010/main" val="207485842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71DD41-7DD3-4D8D-A283-22471E49DC81}"/>
              </a:ext>
            </a:extLst>
          </p:cNvPr>
          <p:cNvSpPr>
            <a:spLocks noGrp="1"/>
          </p:cNvSpPr>
          <p:nvPr>
            <p:ph type="title"/>
          </p:nvPr>
        </p:nvSpPr>
        <p:spPr/>
        <p:txBody>
          <a:bodyPr/>
          <a:lstStyle/>
          <a:p>
            <a:r>
              <a:rPr lang="en-GB" noProof="0" dirty="0">
                <a:solidFill>
                  <a:srgbClr val="000000"/>
                </a:solidFill>
              </a:rPr>
              <a:t>Activity 1: Debrief</a:t>
            </a:r>
          </a:p>
        </p:txBody>
      </p:sp>
      <p:sp>
        <p:nvSpPr>
          <p:cNvPr id="3" name="Text Placeholder 2">
            <a:extLst>
              <a:ext uri="{FF2B5EF4-FFF2-40B4-BE49-F238E27FC236}">
                <a16:creationId xmlns:a16="http://schemas.microsoft.com/office/drawing/2014/main" id="{EFD4A641-FF13-41A6-9810-4EEEAAF1E8A4}"/>
              </a:ext>
            </a:extLst>
          </p:cNvPr>
          <p:cNvSpPr>
            <a:spLocks noGrp="1"/>
          </p:cNvSpPr>
          <p:nvPr>
            <p:ph type="body" sz="half" idx="1"/>
          </p:nvPr>
        </p:nvSpPr>
        <p:spPr>
          <a:xfrm>
            <a:off x="1231991" y="1824023"/>
            <a:ext cx="13953493" cy="6153327"/>
          </a:xfrm>
        </p:spPr>
        <p:txBody>
          <a:bodyPr>
            <a:noAutofit/>
          </a:bodyPr>
          <a:lstStyle/>
          <a:p>
            <a:pPr marL="571500" indent="-571500">
              <a:buFont typeface="Arial" panose="020B0604020202020204" pitchFamily="34" charset="0"/>
              <a:buChar char="•"/>
            </a:pPr>
            <a:r>
              <a:rPr lang="en-GB" sz="5400" noProof="0" dirty="0">
                <a:solidFill>
                  <a:srgbClr val="000000"/>
                </a:solidFill>
              </a:rPr>
              <a:t>How easy was it to decide on your priority needs?</a:t>
            </a:r>
          </a:p>
          <a:p>
            <a:pPr marL="571500" indent="-571500">
              <a:buFont typeface="Arial" panose="020B0604020202020204" pitchFamily="34" charset="0"/>
              <a:buChar char="•"/>
            </a:pPr>
            <a:r>
              <a:rPr lang="en-GB" sz="5400" noProof="0" dirty="0">
                <a:solidFill>
                  <a:srgbClr val="000000"/>
                </a:solidFill>
              </a:rPr>
              <a:t>Did your priority needs change between month 1 and month 2?</a:t>
            </a:r>
          </a:p>
          <a:p>
            <a:pPr marL="571500" indent="-571500">
              <a:buFont typeface="Arial" panose="020B0604020202020204" pitchFamily="34" charset="0"/>
              <a:buChar char="•"/>
            </a:pPr>
            <a:r>
              <a:rPr lang="en-GB" sz="5400" noProof="0" dirty="0">
                <a:solidFill>
                  <a:srgbClr val="000000"/>
                </a:solidFill>
              </a:rPr>
              <a:t>Did you factor in the 6-month time limit of the assistance in your budgeting?</a:t>
            </a:r>
          </a:p>
        </p:txBody>
      </p:sp>
      <p:sp>
        <p:nvSpPr>
          <p:cNvPr id="4" name="Slide Number Placeholder 3">
            <a:extLst>
              <a:ext uri="{FF2B5EF4-FFF2-40B4-BE49-F238E27FC236}">
                <a16:creationId xmlns:a16="http://schemas.microsoft.com/office/drawing/2014/main" id="{A59DC8F0-61FB-4962-B0FB-CFB9C5595EC0}"/>
              </a:ext>
            </a:extLst>
          </p:cNvPr>
          <p:cNvSpPr>
            <a:spLocks noGrp="1"/>
          </p:cNvSpPr>
          <p:nvPr>
            <p:ph type="sldNum" sz="quarter" idx="2"/>
          </p:nvPr>
        </p:nvSpPr>
        <p:spPr/>
        <p:txBody>
          <a:bodyPr/>
          <a:lstStyle/>
          <a:p>
            <a:fld id="{86CB4B4D-7CA3-9044-876B-883B54F8677D}" type="slidenum">
              <a:rPr lang="en-US" smtClean="0"/>
              <a:t>7</a:t>
            </a:fld>
            <a:endParaRPr lang="en-US" dirty="0"/>
          </a:p>
        </p:txBody>
      </p:sp>
    </p:spTree>
    <p:extLst>
      <p:ext uri="{BB962C8B-B14F-4D97-AF65-F5344CB8AC3E}">
        <p14:creationId xmlns:p14="http://schemas.microsoft.com/office/powerpoint/2010/main" val="45314943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group of people around each other&#10;&#10;Description automatically generated">
            <a:extLst>
              <a:ext uri="{FF2B5EF4-FFF2-40B4-BE49-F238E27FC236}">
                <a16:creationId xmlns:a16="http://schemas.microsoft.com/office/drawing/2014/main" id="{9765DD56-BFC5-4A90-B9F9-51CE3E97F396}"/>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sp>
        <p:nvSpPr>
          <p:cNvPr id="5" name="Title 4">
            <a:extLst>
              <a:ext uri="{FF2B5EF4-FFF2-40B4-BE49-F238E27FC236}">
                <a16:creationId xmlns:a16="http://schemas.microsoft.com/office/drawing/2014/main" id="{4E6D4FE7-847C-4F16-8983-23D50214DF4D}"/>
              </a:ext>
            </a:extLst>
          </p:cNvPr>
          <p:cNvSpPr>
            <a:spLocks noGrp="1"/>
          </p:cNvSpPr>
          <p:nvPr>
            <p:ph type="title"/>
          </p:nvPr>
        </p:nvSpPr>
        <p:spPr>
          <a:xfrm>
            <a:off x="1270039" y="3555557"/>
            <a:ext cx="9117545" cy="1988692"/>
          </a:xfrm>
        </p:spPr>
        <p:txBody>
          <a:bodyPr>
            <a:normAutofit fontScale="90000"/>
          </a:bodyPr>
          <a:lstStyle/>
          <a:p>
            <a:r>
              <a:rPr lang="en-GB" noProof="0" dirty="0">
                <a:solidFill>
                  <a:srgbClr val="000000"/>
                </a:solidFill>
              </a:rPr>
              <a:t>Cash-based assistance considerations</a:t>
            </a:r>
          </a:p>
        </p:txBody>
      </p:sp>
      <p:sp>
        <p:nvSpPr>
          <p:cNvPr id="7" name="Text Placeholder 6">
            <a:extLst>
              <a:ext uri="{FF2B5EF4-FFF2-40B4-BE49-F238E27FC236}">
                <a16:creationId xmlns:a16="http://schemas.microsoft.com/office/drawing/2014/main" id="{6C5575CF-2DDB-49F6-B19C-DC5977E14F29}"/>
              </a:ext>
            </a:extLst>
          </p:cNvPr>
          <p:cNvSpPr>
            <a:spLocks noGrp="1"/>
          </p:cNvSpPr>
          <p:nvPr>
            <p:ph type="body" sz="quarter" idx="14"/>
          </p:nvPr>
        </p:nvSpPr>
        <p:spPr>
          <a:xfrm>
            <a:off x="11116839" y="9213588"/>
            <a:ext cx="6549451" cy="406401"/>
          </a:xfrm>
        </p:spPr>
        <p:txBody>
          <a:bodyPr>
            <a:normAutofit/>
          </a:bodyPr>
          <a:lstStyle/>
          <a:p>
            <a:r>
              <a:rPr lang="en-GB" sz="2000" dirty="0">
                <a:solidFill>
                  <a:srgbClr val="00B297"/>
                </a:solidFill>
                <a:latin typeface="Open Sans Regular"/>
                <a:sym typeface="Open Sans Regular"/>
              </a:rPr>
              <a:t>WFP/Ismail Taxta</a:t>
            </a:r>
          </a:p>
        </p:txBody>
      </p:sp>
      <p:sp>
        <p:nvSpPr>
          <p:cNvPr id="4" name="Slide Number Placeholder 3">
            <a:extLst>
              <a:ext uri="{FF2B5EF4-FFF2-40B4-BE49-F238E27FC236}">
                <a16:creationId xmlns:a16="http://schemas.microsoft.com/office/drawing/2014/main" id="{8F726A43-EA54-460B-BD9E-89AEBD03B40B}"/>
              </a:ext>
            </a:extLst>
          </p:cNvPr>
          <p:cNvSpPr>
            <a:spLocks noGrp="1"/>
          </p:cNvSpPr>
          <p:nvPr>
            <p:ph type="sldNum" sz="quarter" idx="2"/>
          </p:nvPr>
        </p:nvSpPr>
        <p:spPr/>
        <p:txBody>
          <a:bodyPr/>
          <a:lstStyle/>
          <a:p>
            <a:fld id="{86CB4B4D-7CA3-9044-876B-883B54F8677D}" type="slidenum">
              <a:rPr lang="en-US" smtClean="0"/>
              <a:t>8</a:t>
            </a:fld>
            <a:endParaRPr lang="en-US" dirty="0"/>
          </a:p>
        </p:txBody>
      </p:sp>
    </p:spTree>
    <p:extLst>
      <p:ext uri="{BB962C8B-B14F-4D97-AF65-F5344CB8AC3E}">
        <p14:creationId xmlns:p14="http://schemas.microsoft.com/office/powerpoint/2010/main" val="2613691399"/>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7B01685-9725-4E7D-8D82-B2DA154A6EE6}"/>
              </a:ext>
            </a:extLst>
          </p:cNvPr>
          <p:cNvSpPr>
            <a:spLocks noGrp="1"/>
          </p:cNvSpPr>
          <p:nvPr>
            <p:ph type="title"/>
          </p:nvPr>
        </p:nvSpPr>
        <p:spPr>
          <a:xfrm>
            <a:off x="379564" y="198115"/>
            <a:ext cx="16390188" cy="5461105"/>
          </a:xfrm>
        </p:spPr>
        <p:txBody>
          <a:bodyPr>
            <a:normAutofit/>
          </a:bodyPr>
          <a:lstStyle/>
          <a:p>
            <a:r>
              <a:rPr lang="en-GB" sz="5800" noProof="0" dirty="0">
                <a:solidFill>
                  <a:srgbClr val="000000"/>
                </a:solidFill>
              </a:rPr>
              <a:t>What does market analysis matter?</a:t>
            </a:r>
          </a:p>
        </p:txBody>
      </p:sp>
      <p:sp>
        <p:nvSpPr>
          <p:cNvPr id="4" name="Text Placeholder 3">
            <a:extLst>
              <a:ext uri="{FF2B5EF4-FFF2-40B4-BE49-F238E27FC236}">
                <a16:creationId xmlns:a16="http://schemas.microsoft.com/office/drawing/2014/main" id="{6348CABE-65FD-426A-BECB-9A5E45EB1320}"/>
              </a:ext>
            </a:extLst>
          </p:cNvPr>
          <p:cNvSpPr>
            <a:spLocks noGrp="1"/>
          </p:cNvSpPr>
          <p:nvPr>
            <p:ph type="body" sz="quarter" idx="1"/>
          </p:nvPr>
        </p:nvSpPr>
        <p:spPr>
          <a:xfrm>
            <a:off x="379563" y="1431573"/>
            <a:ext cx="5815163" cy="7018744"/>
          </a:xfrm>
        </p:spPr>
        <p:txBody>
          <a:bodyPr>
            <a:normAutofit/>
          </a:bodyPr>
          <a:lstStyle/>
          <a:p>
            <a:r>
              <a:rPr lang="en-GB" sz="4400" kern="1200" noProof="0" dirty="0">
                <a:solidFill>
                  <a:srgbClr val="000000"/>
                </a:solidFill>
              </a:rPr>
              <a:t>Market analysis helps identify any constraints on markets, including supply and demand issues, policies, norms, rules, and infrastructure issues that limit market functioning. </a:t>
            </a:r>
          </a:p>
        </p:txBody>
      </p:sp>
      <p:sp>
        <p:nvSpPr>
          <p:cNvPr id="6" name="Slide Number Placeholder 5">
            <a:extLst>
              <a:ext uri="{FF2B5EF4-FFF2-40B4-BE49-F238E27FC236}">
                <a16:creationId xmlns:a16="http://schemas.microsoft.com/office/drawing/2014/main" id="{A05457DD-DB51-4517-AFA7-779081D67A59}"/>
              </a:ext>
            </a:extLst>
          </p:cNvPr>
          <p:cNvSpPr>
            <a:spLocks noGrp="1"/>
          </p:cNvSpPr>
          <p:nvPr>
            <p:ph type="sldNum" sz="quarter" idx="2"/>
          </p:nvPr>
        </p:nvSpPr>
        <p:spPr/>
        <p:txBody>
          <a:bodyPr/>
          <a:lstStyle/>
          <a:p>
            <a:fld id="{86CB4B4D-7CA3-9044-876B-883B54F8677D}" type="slidenum">
              <a:rPr lang="en-US" smtClean="0"/>
              <a:pPr/>
              <a:t>9</a:t>
            </a:fld>
            <a:endParaRPr lang="en-US" dirty="0"/>
          </a:p>
        </p:txBody>
      </p:sp>
      <p:sp>
        <p:nvSpPr>
          <p:cNvPr id="5" name="Text Placeholder 4">
            <a:extLst>
              <a:ext uri="{FF2B5EF4-FFF2-40B4-BE49-F238E27FC236}">
                <a16:creationId xmlns:a16="http://schemas.microsoft.com/office/drawing/2014/main" id="{FBE6810E-3D2E-4BB4-BC08-CB65BF0C6B86}"/>
              </a:ext>
            </a:extLst>
          </p:cNvPr>
          <p:cNvSpPr>
            <a:spLocks noGrp="1"/>
          </p:cNvSpPr>
          <p:nvPr>
            <p:ph type="body" sz="quarter" idx="14"/>
          </p:nvPr>
        </p:nvSpPr>
        <p:spPr>
          <a:xfrm>
            <a:off x="14214236" y="8887755"/>
            <a:ext cx="2922297" cy="410369"/>
          </a:xfrm>
        </p:spPr>
        <p:txBody>
          <a:bodyPr>
            <a:normAutofit/>
          </a:bodyPr>
          <a:lstStyle/>
          <a:p>
            <a:pPr algn="r"/>
            <a:r>
              <a:rPr lang="en-GB" sz="2000" dirty="0">
                <a:solidFill>
                  <a:srgbClr val="00B297"/>
                </a:solidFill>
                <a:latin typeface="Open Sans Regular"/>
                <a:sym typeface="Open Sans Regular"/>
              </a:rPr>
              <a:t>UNHCR/Jordi </a:t>
            </a:r>
            <a:r>
              <a:rPr lang="en-GB" sz="2000" dirty="0" err="1">
                <a:solidFill>
                  <a:srgbClr val="00B297"/>
                </a:solidFill>
                <a:latin typeface="Open Sans Regular"/>
                <a:sym typeface="Open Sans Regular"/>
              </a:rPr>
              <a:t>Matas</a:t>
            </a:r>
            <a:endParaRPr lang="en-GB" sz="2000" dirty="0">
              <a:solidFill>
                <a:srgbClr val="00B297"/>
              </a:solidFill>
              <a:latin typeface="Open Sans Regular"/>
              <a:sym typeface="Open Sans Regular"/>
            </a:endParaRPr>
          </a:p>
        </p:txBody>
      </p:sp>
      <p:pic>
        <p:nvPicPr>
          <p:cNvPr id="12" name="Picture 11">
            <a:extLst>
              <a:ext uri="{FF2B5EF4-FFF2-40B4-BE49-F238E27FC236}">
                <a16:creationId xmlns:a16="http://schemas.microsoft.com/office/drawing/2014/main" id="{EC64DA9B-51B2-4EA2-BFEF-51A1B92B9CB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65238" y="1305450"/>
            <a:ext cx="10575025" cy="7497770"/>
          </a:xfrm>
          <a:prstGeom prst="rect">
            <a:avLst/>
          </a:prstGeom>
        </p:spPr>
      </p:pic>
    </p:spTree>
    <p:extLst>
      <p:ext uri="{BB962C8B-B14F-4D97-AF65-F5344CB8AC3E}">
        <p14:creationId xmlns:p14="http://schemas.microsoft.com/office/powerpoint/2010/main" val="90345839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theme/theme1.xml><?xml version="1.0" encoding="utf-8"?>
<a:theme xmlns:a="http://schemas.openxmlformats.org/drawingml/2006/main" name="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2043</TotalTime>
  <Words>2775</Words>
  <Application>Microsoft Office PowerPoint</Application>
  <PresentationFormat>Custom</PresentationFormat>
  <Paragraphs>209</Paragraphs>
  <Slides>25</Slides>
  <Notes>25</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Arial</vt:lpstr>
      <vt:lpstr>Helvetica Neue</vt:lpstr>
      <vt:lpstr>Lato</vt:lpstr>
      <vt:lpstr>Open Sans</vt:lpstr>
      <vt:lpstr>Open Sans Bold</vt:lpstr>
      <vt:lpstr>Open Sans Light</vt:lpstr>
      <vt:lpstr>Open Sans Regular</vt:lpstr>
      <vt:lpstr>White</vt:lpstr>
      <vt:lpstr>Sphere, Cash and Markets</vt:lpstr>
      <vt:lpstr>By the end of this session you will be able to: </vt:lpstr>
      <vt:lpstr>Why consider delivering assistance through markets?</vt:lpstr>
      <vt:lpstr>Why consider delivering assistance through markets?</vt:lpstr>
      <vt:lpstr>Responding effectively begins with understanding</vt:lpstr>
      <vt:lpstr>Same disaster, different needs</vt:lpstr>
      <vt:lpstr>Activity 1: Debrief</vt:lpstr>
      <vt:lpstr>Cash-based assistance considerations</vt:lpstr>
      <vt:lpstr>What does market analysis matter?</vt:lpstr>
      <vt:lpstr>Market sensitivity</vt:lpstr>
      <vt:lpstr>Market analysis as part of response analysis</vt:lpstr>
      <vt:lpstr>Assistance that meets needs –  a people-centred approach</vt:lpstr>
      <vt:lpstr>Programming and markets</vt:lpstr>
      <vt:lpstr>Goods, services, and markets</vt:lpstr>
      <vt:lpstr>The many forms of cash-based assistance</vt:lpstr>
      <vt:lpstr>Activity 2: Debrief</vt:lpstr>
      <vt:lpstr>Checklist for  cash-based assistance </vt:lpstr>
      <vt:lpstr>Programme design</vt:lpstr>
      <vt:lpstr>Implementation</vt:lpstr>
      <vt:lpstr>Watch and discuss a short video</vt:lpstr>
      <vt:lpstr>Example: Cash-based assistance in Nepal – 2015</vt:lpstr>
      <vt:lpstr>Video discussion</vt:lpstr>
      <vt:lpstr>Monitoring, evaluation, accountability, and learning</vt:lpstr>
      <vt:lpstr>Key messages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DeVon Solomon</dc:creator>
  <cp:lastModifiedBy>Tristan Hale</cp:lastModifiedBy>
  <cp:revision>134</cp:revision>
  <dcterms:created xsi:type="dcterms:W3CDTF">2018-12-14T22:00:46Z</dcterms:created>
  <dcterms:modified xsi:type="dcterms:W3CDTF">2019-04-26T08:06:32Z</dcterms:modified>
</cp:coreProperties>
</file>